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477" r:id="rId2"/>
    <p:sldId id="713" r:id="rId3"/>
    <p:sldId id="717" r:id="rId4"/>
    <p:sldId id="719" r:id="rId5"/>
    <p:sldId id="720" r:id="rId6"/>
    <p:sldId id="722" r:id="rId7"/>
    <p:sldId id="723" r:id="rId8"/>
    <p:sldId id="724" r:id="rId9"/>
    <p:sldId id="725" r:id="rId10"/>
    <p:sldId id="726" r:id="rId11"/>
    <p:sldId id="727" r:id="rId12"/>
    <p:sldId id="721" r:id="rId13"/>
    <p:sldId id="728" r:id="rId14"/>
    <p:sldId id="546" r:id="rId15"/>
    <p:sldId id="674" r:id="rId16"/>
    <p:sldId id="684" r:id="rId17"/>
    <p:sldId id="302" r:id="rId18"/>
    <p:sldId id="600" r:id="rId19"/>
    <p:sldId id="658" r:id="rId20"/>
    <p:sldId id="680" r:id="rId21"/>
    <p:sldId id="682" r:id="rId22"/>
    <p:sldId id="731" r:id="rId23"/>
    <p:sldId id="732" r:id="rId24"/>
    <p:sldId id="733" r:id="rId25"/>
    <p:sldId id="729" r:id="rId26"/>
    <p:sldId id="279" r:id="rId27"/>
    <p:sldId id="530" r:id="rId28"/>
    <p:sldId id="444" r:id="rId29"/>
    <p:sldId id="469" r:id="rId30"/>
    <p:sldId id="538" r:id="rId31"/>
    <p:sldId id="734" r:id="rId32"/>
    <p:sldId id="5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C762"/>
    <a:srgbClr val="FDE824"/>
    <a:srgbClr val="20908C"/>
    <a:srgbClr val="3B528B"/>
    <a:srgbClr val="450C54"/>
    <a:srgbClr val="BEBEBE"/>
    <a:srgbClr val="90ED91"/>
    <a:srgbClr val="01B6EE"/>
    <a:srgbClr val="006400"/>
    <a:srgbClr val="F66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70232" autoAdjust="0"/>
  </p:normalViewPr>
  <p:slideViewPr>
    <p:cSldViewPr snapToGrid="0" showGuides="1">
      <p:cViewPr varScale="1">
        <p:scale>
          <a:sx n="115" d="100"/>
          <a:sy n="115" d="100"/>
        </p:scale>
        <p:origin x="2440"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7/19/24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cbi.nlm.nih.gov/pmc/articles/PMC9648851/#pgen.1010460.ref058"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ncbi.nlm.nih.gov/pmc/articles/PMC9648851/#pgen.1010460.ref060" TargetMode="External"/><Relationship Id="rId5" Type="http://schemas.openxmlformats.org/officeDocument/2006/relationships/hyperlink" Target="https://www.ncbi.nlm.nih.gov/pmc/articles/PMC9648851/figure/pgen.1010460.g003/" TargetMode="External"/><Relationship Id="rId4" Type="http://schemas.openxmlformats.org/officeDocument/2006/relationships/hyperlink" Target="https://www.ncbi.nlm.nih.gov/pmc/articles/PMC9648851/#pgen.1010460.ref059"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1089064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2824924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742950" marR="0" lvl="1" indent="-285750">
              <a:lnSpc>
                <a:spcPct val="115000"/>
              </a:lnSpc>
              <a:spcBef>
                <a:spcPts val="0"/>
              </a:spcBef>
              <a:spcAft>
                <a:spcPts val="0"/>
              </a:spcAft>
              <a:buFont typeface="Courier New" panose="02070309020205020404" pitchFamily="49" charset="0"/>
              <a:buChar char="o"/>
              <a:tabLst>
                <a:tab pos="0" algn="l"/>
              </a:tabLst>
            </a:pPr>
            <a:r>
              <a:rPr lang="en-US" sz="1800" dirty="0">
                <a:effectLst/>
                <a:latin typeface="Times New Roman" panose="02020603050405020304" pitchFamily="18" charset="0"/>
                <a:ea typeface="Calibri" panose="020F0502020204030204" pitchFamily="34" charset="0"/>
                <a:cs typeface="Calibri" panose="020F0502020204030204" pitchFamily="34" charset="0"/>
              </a:rPr>
              <a:t>Computational investigation of RNA and TCR differences between patients who do and do not develop immune-related adverse events (</a:t>
            </a:r>
            <a:r>
              <a:rPr lang="en-US" sz="1800" dirty="0" err="1">
                <a:effectLst/>
                <a:latin typeface="Times New Roman" panose="02020603050405020304" pitchFamily="18" charset="0"/>
                <a:ea typeface="Calibri" panose="020F0502020204030204" pitchFamily="34" charset="0"/>
                <a:cs typeface="Calibri" panose="020F0502020204030204" pitchFamily="34" charset="0"/>
              </a:rPr>
              <a:t>irAEs</a:t>
            </a:r>
            <a:r>
              <a:rPr lang="en-US" sz="1800" dirty="0">
                <a:effectLst/>
                <a:latin typeface="Times New Roman" panose="02020603050405020304" pitchFamily="18" charset="0"/>
                <a:ea typeface="Calibri" panose="020F0502020204030204" pitchFamily="34" charset="0"/>
                <a:cs typeface="Calibri" panose="020F0502020204030204" pitchFamily="34" charset="0"/>
              </a:rPr>
              <a:t>) from cancer immunotherapy</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1973472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Autoimmunity still results likely because affinity between antigens and TCRs are low, so T cells don’t become overly exhausted (i.e. higher affinity TCR-neoantigens more strongly stimulate T cells and exhausts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cs typeface="Arial" panose="020B0604020202020204" pitchFamily="34" charset="0"/>
              </a:rPr>
              <a:t>With weakly stimulated but chronic antigens, T cells don’t exhaust (i.e. autoimmunity)</a:t>
            </a:r>
          </a:p>
          <a:p>
            <a:endParaRPr lang="en-US" b="0" dirty="0"/>
          </a:p>
          <a:p>
            <a:r>
              <a:rPr lang="en-US" b="0" dirty="0"/>
              <a:t>So in case of autoimmunity Tex is great, in case of cancer it associates with worse response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E6EDF3"/>
                </a:solidFill>
                <a:effectLst/>
                <a:latin typeface="ui-monospace"/>
              </a:rPr>
              <a:t>3 signal model for exhaustion: persistent antigen exposure, negative costimulatory signals, chronic inflammation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Evolutionary reason for </a:t>
            </a:r>
            <a:r>
              <a:rPr lang="en-US" b="0" i="0" u="none" strike="noStrike" dirty="0" err="1">
                <a:solidFill>
                  <a:srgbClr val="212121"/>
                </a:solidFill>
                <a:effectLst/>
                <a:latin typeface="Cambria" panose="02040503050406030204" pitchFamily="18" charset="0"/>
              </a:rPr>
              <a:t>Tex</a:t>
            </a:r>
            <a:r>
              <a:rPr lang="en-US" b="0" i="0" u="none" strike="noStrike" dirty="0">
                <a:solidFill>
                  <a:srgbClr val="212121"/>
                </a:solidFill>
                <a:effectLst/>
                <a:latin typeface="Cambria" panose="02040503050406030204" pitchFamily="18" charset="0"/>
              </a:rPr>
              <a:t> could be to minimize self-tissue damage with still controlling antigen somewhat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More and more exhaustion leads to terminal exhaustion &amp; apoptosis</a:t>
            </a:r>
          </a:p>
        </p:txBody>
      </p:sp>
      <p:sp>
        <p:nvSpPr>
          <p:cNvPr id="4" name="Slide Number Placeholder 3"/>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354392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TIGIT</a:t>
            </a:r>
            <a:r>
              <a:rPr lang="en-US" baseline="30000" dirty="0"/>
              <a:t>+</a:t>
            </a:r>
            <a:r>
              <a:rPr lang="en-US" dirty="0"/>
              <a:t>KLRG1</a:t>
            </a:r>
            <a:r>
              <a:rPr lang="en-US" baseline="30000" dirty="0"/>
              <a:t>+</a:t>
            </a:r>
            <a:r>
              <a:rPr lang="en-US" dirty="0"/>
              <a:t> Tex cells here are only partially exhausted (addition of TIGIT ligand further downregulates their activity), and there are more exhaustion markers possibly not + here in T+K+</a:t>
            </a:r>
            <a:endParaRPr lang="en-US" b="0" i="0" u="none" strike="noStrike" dirty="0">
              <a:solidFill>
                <a:srgbClr val="212121"/>
              </a:solidFill>
              <a:effectLst/>
              <a:latin typeface="Cambria" panose="02040503050406030204" pitchFamily="18" charset="0"/>
            </a:endParaRPr>
          </a:p>
          <a:p>
            <a:pPr algn="l">
              <a:buFont typeface="Arial" panose="020B0604020202020204" pitchFamily="34" charset="0"/>
              <a:buChar char="•"/>
            </a:pPr>
            <a:endParaRPr lang="en-US" b="0" i="0" u="none" strike="noStrike" dirty="0">
              <a:solidFill>
                <a:srgbClr val="212121"/>
              </a:solidFill>
              <a:effectLst/>
              <a:latin typeface="Cambria" panose="02040503050406030204" pitchFamily="18" charset="0"/>
            </a:endParaRPr>
          </a:p>
          <a:p>
            <a:pPr algn="l">
              <a:buFont typeface="Arial" panose="020B0604020202020204" pitchFamily="34" charset="0"/>
              <a:buChar char="•"/>
            </a:pPr>
            <a:r>
              <a:rPr lang="en-US" b="0" i="0" u="none" strike="noStrike" dirty="0">
                <a:solidFill>
                  <a:srgbClr val="212121"/>
                </a:solidFill>
                <a:effectLst/>
                <a:latin typeface="Cambria" panose="02040503050406030204" pitchFamily="18" charset="0"/>
              </a:rPr>
              <a:t>Teplizumab: first FDA approved therapeutic for T1D therapy!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 are heterogeneous, with some TEX associating with better or worse outcome in cancer/chronic infection! So not always positive correlation b/w Tex and intensity of autoimmunity, namely DP CD127+ goes against general DP trend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CD127+ presumably bad because they’re less Tex, CD127 blockade helps T1D outcome by depleting/deactivating TEM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212121"/>
                </a:solidFill>
                <a:effectLst/>
                <a:highlight>
                  <a:srgbClr val="FFFFFF"/>
                </a:highlight>
                <a:latin typeface="Cambria" panose="02040503050406030204" pitchFamily="18" charset="0"/>
              </a:rPr>
              <a:t>Mice: IL-7–deprived diabetogenic T</a:t>
            </a:r>
            <a:r>
              <a:rPr lang="en-US" b="0" i="0" u="none" strike="noStrike" baseline="-25000" dirty="0">
                <a:solidFill>
                  <a:srgbClr val="212121"/>
                </a:solidFill>
                <a:effectLst/>
                <a:latin typeface="Cambria" panose="02040503050406030204" pitchFamily="18" charset="0"/>
              </a:rPr>
              <a:t>E/M</a:t>
            </a:r>
            <a:r>
              <a:rPr lang="en-US" b="0" i="0" u="none" strike="noStrike" dirty="0">
                <a:solidFill>
                  <a:srgbClr val="212121"/>
                </a:solidFill>
                <a:effectLst/>
                <a:highlight>
                  <a:srgbClr val="FFFFFF"/>
                </a:highlight>
                <a:latin typeface="Cambria" panose="02040503050406030204" pitchFamily="18" charset="0"/>
              </a:rPr>
              <a:t> cells showed increased expression of the inhibitory receptor Programmed Death 1 (PD-1) and reduced IFN-</a:t>
            </a:r>
            <a:r>
              <a:rPr lang="el-GR" b="0" i="0" u="none" strike="noStrike" dirty="0">
                <a:solidFill>
                  <a:srgbClr val="212121"/>
                </a:solidFill>
                <a:effectLst/>
                <a:highlight>
                  <a:srgbClr val="FFFFFF"/>
                </a:highlight>
                <a:latin typeface="Cambria" panose="02040503050406030204" pitchFamily="18" charset="0"/>
              </a:rPr>
              <a:t>γ </a:t>
            </a:r>
            <a:r>
              <a:rPr lang="en-US" b="0" i="0" u="none" strike="noStrike" dirty="0">
                <a:solidFill>
                  <a:srgbClr val="212121"/>
                </a:solidFill>
                <a:effectLst/>
                <a:highlight>
                  <a:srgbClr val="FFFFFF"/>
                </a:highlight>
                <a:latin typeface="Cambria" panose="02040503050406030204" pitchFamily="18" charset="0"/>
              </a:rPr>
              <a:t>production. Conversely, IL-7 suppressed PD-1 expression on activated T cells in vitro. </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557447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333333"/>
                </a:solidFill>
                <a:effectLst/>
                <a:latin typeface="Cambria" panose="02040503050406030204" pitchFamily="18" charset="0"/>
              </a:rPr>
              <a:t>CD8</a:t>
            </a:r>
            <a:r>
              <a:rPr lang="en-US" b="1" i="0" u="none" strike="noStrike" baseline="30000" dirty="0">
                <a:solidFill>
                  <a:srgbClr val="333333"/>
                </a:solidFill>
                <a:effectLst/>
                <a:latin typeface="Cambria" panose="02040503050406030204" pitchFamily="18" charset="0"/>
              </a:rPr>
              <a:t>+</a:t>
            </a:r>
            <a:r>
              <a:rPr lang="en-US" b="1" i="0" u="none" strike="noStrike" dirty="0">
                <a:solidFill>
                  <a:srgbClr val="333333"/>
                </a:solidFill>
                <a:effectLst/>
                <a:latin typeface="Cambria" panose="02040503050406030204" pitchFamily="18" charset="0"/>
              </a:rPr>
              <a:t> T cell exhaustion is associated with extensive changes in accessible chromatin, so let’s do </a:t>
            </a:r>
            <a:r>
              <a:rPr lang="en-US" b="1" i="0" u="none" strike="noStrike" dirty="0" err="1">
                <a:solidFill>
                  <a:srgbClr val="333333"/>
                </a:solidFill>
                <a:effectLst/>
                <a:latin typeface="Cambria" panose="02040503050406030204" pitchFamily="18" charset="0"/>
              </a:rPr>
              <a:t>ATACseq</a:t>
            </a:r>
            <a:r>
              <a:rPr lang="en-US" b="1" i="0" u="none" strike="noStrike" dirty="0">
                <a:solidFill>
                  <a:srgbClr val="333333"/>
                </a:solidFill>
                <a:effectLst/>
                <a:latin typeface="Cambria" panose="02040503050406030204" pitchFamily="18" charset="0"/>
              </a:rPr>
              <a:t> here, also c</a:t>
            </a:r>
            <a:r>
              <a:rPr lang="en-US" b="1" dirty="0"/>
              <a:t>ellular differentiation and lineage commitment are often mediated by epigenetic mechanisms, </a:t>
            </a:r>
            <a:r>
              <a:rPr lang="en-US" b="1" dirty="0" err="1"/>
              <a:t>ie</a:t>
            </a:r>
            <a:r>
              <a:rPr lang="en-US" b="1" dirty="0"/>
              <a:t> motivation for doing </a:t>
            </a:r>
            <a:r>
              <a:rPr lang="en-US" b="1" dirty="0" err="1"/>
              <a:t>ATACseq</a:t>
            </a:r>
            <a:r>
              <a:rPr lang="en-US" b="1" dirty="0"/>
              <a: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Separate lineages is an oversimplification, likely overlapping populations (this is what we mean by heterogeneity)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PD1 and CD57 Tex are both hypo-proliferative and express IR in T1DAL study (alefacept), </a:t>
            </a:r>
            <a:r>
              <a:rPr lang="en-US" sz="1200" dirty="0">
                <a:effectLst/>
                <a:latin typeface="Times New Roman" panose="02020603050405020304" pitchFamily="18" charset="0"/>
                <a:ea typeface="Times New Roman" panose="02020603050405020304" pitchFamily="18" charset="0"/>
              </a:rPr>
              <a:t>TCR junction sequence identity between CD57+ and PD-1+ Tex, suggesting shared clonal relationships (fluid, bidirectional) in Erin’s analyses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Both PD1+ and CD57+ Tex subsets share phenotypic (</a:t>
            </a:r>
            <a:r>
              <a:rPr lang="en-US" sz="1200" dirty="0" err="1"/>
              <a:t>hypoproliferation</a:t>
            </a:r>
            <a:r>
              <a:rPr lang="en-US" sz="1200" dirty="0"/>
              <a:t>, IR expression) and epigenetic signatures of Tex, with CD57 Tex having more open chromatin in lytic and KIR regulatory genes  (Witkop, </a:t>
            </a:r>
            <a:r>
              <a:rPr lang="en-US" sz="1200" i="1" dirty="0" err="1"/>
              <a:t>Commun</a:t>
            </a:r>
            <a:r>
              <a:rPr lang="en-US" sz="1200" i="1" dirty="0"/>
              <a:t> Biol </a:t>
            </a:r>
            <a:r>
              <a:rPr lang="en-US" sz="1200" dirty="0"/>
              <a:t>in revision)</a:t>
            </a:r>
          </a:p>
          <a:p>
            <a:pPr algn="l">
              <a:buFont typeface="Arial" panose="020B0604020202020204" pitchFamily="34" charset="0"/>
              <a:buChar char="•"/>
            </a:pPr>
            <a:endParaRPr lang="en-US" sz="1200" b="0" i="0" u="none" strike="noStrike" dirty="0">
              <a:effectLst/>
              <a:latin typeface="-apple-system"/>
            </a:endParaRPr>
          </a:p>
          <a:p>
            <a:pPr algn="l">
              <a:buFont typeface="Arial" panose="020B0604020202020204" pitchFamily="34" charset="0"/>
              <a:buChar char="•"/>
            </a:pPr>
            <a:r>
              <a:rPr lang="en-US" sz="1200" b="0" i="0" u="none" strike="noStrike" dirty="0">
                <a:effectLst/>
                <a:latin typeface="-apple-system"/>
              </a:rPr>
              <a:t>CD57</a:t>
            </a:r>
            <a:r>
              <a:rPr lang="en-US" sz="1200" b="0" i="0" u="none" strike="noStrike" baseline="30000" dirty="0">
                <a:effectLst/>
                <a:latin typeface="-apple-system"/>
              </a:rPr>
              <a:t>+</a:t>
            </a:r>
            <a:r>
              <a:rPr lang="en-US" sz="1200" b="0" i="0" u="none" strike="noStrike" dirty="0">
                <a:effectLst/>
                <a:latin typeface="-apple-system"/>
              </a:rPr>
              <a:t> (also high for NK associated genes), </a:t>
            </a:r>
            <a:r>
              <a:rPr lang="en-US" sz="1200" b="0" i="0" u="none" strike="noStrike" dirty="0">
                <a:effectLst/>
                <a:latin typeface="Cambria" panose="02040503050406030204" pitchFamily="18" charset="0"/>
              </a:rPr>
              <a:t>marker of cytotoxic function</a:t>
            </a:r>
          </a:p>
          <a:p>
            <a:pPr algn="l">
              <a:buFont typeface="Arial" panose="020B0604020202020204" pitchFamily="34" charset="0"/>
              <a:buChar char="•"/>
            </a:pPr>
            <a:r>
              <a:rPr lang="en-US" sz="1200" b="0" i="0" u="none" strike="noStrike" dirty="0">
                <a:effectLst/>
                <a:latin typeface="Cambria" panose="02040503050406030204" pitchFamily="18" charset="0"/>
              </a:rPr>
              <a:t>PD1 is an IR/activation marker</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Point #2: i.e. are some more Tex?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Motivation for point 3:</a:t>
            </a:r>
          </a:p>
          <a:p>
            <a:pPr marL="800100" lvl="1" indent="-342900">
              <a:buFont typeface="+mj-lt"/>
              <a:buAutoNum type="alphaLcParenR"/>
            </a:pPr>
            <a:r>
              <a:rPr lang="en-US" dirty="0"/>
              <a:t>PD-1+ associated with better outcome?</a:t>
            </a:r>
          </a:p>
          <a:p>
            <a:pPr marL="800100" lvl="1" indent="-342900">
              <a:buFont typeface="+mj-lt"/>
              <a:buAutoNum type="alphaLcParenR"/>
            </a:pPr>
            <a:r>
              <a:rPr lang="en-US" dirty="0"/>
              <a:t>CD127+ associated with worse outcome</a:t>
            </a:r>
          </a:p>
          <a:p>
            <a:endParaRPr lang="en-US" dirty="0"/>
          </a:p>
          <a:p>
            <a:r>
              <a:rPr lang="en-US" b="0" dirty="0">
                <a:solidFill>
                  <a:srgbClr val="CCCCCC"/>
                </a:solidFill>
                <a:effectLst/>
                <a:latin typeface="Menlo" panose="020B0609030804020204" pitchFamily="49" charset="0"/>
              </a:rPr>
              <a:t>T1DAL: </a:t>
            </a:r>
            <a:r>
              <a:rPr lang="en-US" b="0" i="0" u="none" strike="noStrike" dirty="0">
                <a:solidFill>
                  <a:srgbClr val="E6EDF3"/>
                </a:solidFill>
                <a:effectLst/>
                <a:latin typeface="ui-monospace"/>
              </a:rPr>
              <a:t>alefacept (LFA3-Ig fusion, binds CD2, disrupts CD58-mediated </a:t>
            </a:r>
            <a:r>
              <a:rPr lang="en-US" b="0" i="0" u="none" strike="noStrike" dirty="0" err="1">
                <a:solidFill>
                  <a:srgbClr val="E6EDF3"/>
                </a:solidFill>
                <a:effectLst/>
                <a:latin typeface="ui-monospace"/>
              </a:rPr>
              <a:t>costimulation</a:t>
            </a:r>
            <a:r>
              <a:rPr lang="en-US" b="0" i="0" u="none" strike="noStrike" dirty="0">
                <a:solidFill>
                  <a:srgbClr val="E6EDF3"/>
                </a:solidFill>
                <a:effectLst/>
                <a:latin typeface="ui-monospace"/>
              </a:rPr>
              <a:t> of T cells, selectively depletes memory/effector T cells) </a:t>
            </a:r>
          </a:p>
          <a:p>
            <a:r>
              <a:rPr lang="en-US" b="0" i="0" u="none" strike="noStrike" dirty="0">
                <a:solidFill>
                  <a:srgbClr val="E6EDF3"/>
                </a:solidFill>
                <a:effectLst/>
                <a:latin typeface="ui-monospace"/>
              </a:rPr>
              <a:t>CD2 </a:t>
            </a:r>
            <a:r>
              <a:rPr lang="en-US" b="0" i="0" u="none" strike="noStrike" dirty="0" err="1">
                <a:solidFill>
                  <a:srgbClr val="E6EDF3"/>
                </a:solidFill>
                <a:effectLst/>
                <a:latin typeface="ui-monospace"/>
              </a:rPr>
              <a:t>costimulation</a:t>
            </a:r>
            <a:r>
              <a:rPr lang="en-US" b="0" i="0" u="none" strike="noStrike" dirty="0">
                <a:solidFill>
                  <a:srgbClr val="E6EDF3"/>
                </a:solidFill>
                <a:effectLst/>
                <a:latin typeface="ui-monospace"/>
              </a:rPr>
              <a:t> can prevent exhaustion, alefacept (anti-CD2) can help treat T1D i.e. by </a:t>
            </a:r>
            <a:r>
              <a:rPr lang="en-US" b="1" i="0" u="none" strike="noStrike" dirty="0">
                <a:solidFill>
                  <a:srgbClr val="E6EDF3"/>
                </a:solidFill>
                <a:effectLst/>
                <a:latin typeface="ui-monospace"/>
              </a:rPr>
              <a:t>allowing exhaustion</a:t>
            </a:r>
            <a:r>
              <a:rPr lang="en-US" b="0" i="0" u="none" strike="noStrike" dirty="0">
                <a:solidFill>
                  <a:srgbClr val="E6EDF3"/>
                </a:solidFill>
                <a:effectLst/>
                <a:latin typeface="ui-monospace"/>
              </a:rPr>
              <a:t> presumably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Epigenetic analysis of PD-1</a:t>
            </a:r>
            <a:r>
              <a:rPr lang="en-US" sz="1200" baseline="30000" dirty="0"/>
              <a:t>+</a:t>
            </a:r>
            <a:r>
              <a:rPr lang="en-US" sz="1200" dirty="0"/>
              <a:t> </a:t>
            </a:r>
            <a:r>
              <a:rPr lang="en-US" sz="1200" dirty="0" err="1"/>
              <a:t>Tex</a:t>
            </a:r>
            <a:r>
              <a:rPr lang="en-US" sz="1200" dirty="0"/>
              <a:t> subset may inform clinical trial design with PD-1 agonism</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Blocking IL7R seems to protect against T1D, so CD127+ is associated with worse T1D prognosis</a:t>
            </a:r>
          </a:p>
          <a:p>
            <a:endParaRPr lang="en-US" dirty="0"/>
          </a:p>
          <a:p>
            <a:r>
              <a:rPr lang="en-US" dirty="0" err="1"/>
              <a:t>Biorender</a:t>
            </a:r>
            <a:r>
              <a:rPr lang="en-US" dirty="0"/>
              <a:t> is simplification of overlapping cell pops</a:t>
            </a:r>
          </a:p>
          <a:p>
            <a:endParaRPr lang="en-US" dirty="0"/>
          </a:p>
          <a:p>
            <a:r>
              <a:rPr lang="en-US" dirty="0"/>
              <a:t>TIGIT: IR, a negative signal increased following T cell activation, associated with exhaustion, CD155 is ligand</a:t>
            </a:r>
          </a:p>
          <a:p>
            <a:r>
              <a:rPr lang="en-US" dirty="0"/>
              <a:t>KLRG1: inhibitory, also cytotoxic marker</a:t>
            </a:r>
          </a:p>
          <a:p>
            <a:r>
              <a:rPr lang="en-US" dirty="0"/>
              <a:t>PD-1: IR, a negative signal increased following T cell activation</a:t>
            </a:r>
          </a:p>
          <a:p>
            <a:r>
              <a:rPr lang="en-US" dirty="0"/>
              <a:t>CD57: cytotoxicity</a:t>
            </a:r>
          </a:p>
          <a:p>
            <a:r>
              <a:rPr lang="en-US" dirty="0"/>
              <a:t>CD127: inflammatory marker</a:t>
            </a:r>
          </a:p>
        </p:txBody>
      </p:sp>
      <p:sp>
        <p:nvSpPr>
          <p:cNvPr id="4" name="Slide Number Placeholder 3"/>
          <p:cNvSpPr>
            <a:spLocks noGrp="1"/>
          </p:cNvSpPr>
          <p:nvPr>
            <p:ph type="sldNum" sz="quarter" idx="5"/>
          </p:nvPr>
        </p:nvSpPr>
        <p:spPr/>
        <p:txBody>
          <a:bodyPr/>
          <a:lstStyle/>
          <a:p>
            <a:fld id="{A03C4731-0982-4A8F-90C9-EF2FE2FC46E3}" type="slidenum">
              <a:rPr lang="en-US" smtClean="0"/>
              <a:t>15</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03C4731-0982-4A8F-90C9-EF2FE2FC46E3}" type="slidenum">
              <a:rPr lang="en-US" smtClean="0"/>
              <a:t>16</a:t>
            </a:fld>
            <a:endParaRPr lang="en-US"/>
          </a:p>
        </p:txBody>
      </p:sp>
    </p:spTree>
    <p:extLst>
      <p:ext uri="{BB962C8B-B14F-4D97-AF65-F5344CB8AC3E}">
        <p14:creationId xmlns:p14="http://schemas.microsoft.com/office/powerpoint/2010/main" val="3989637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Randomization refers to start of treatment</a:t>
            </a:r>
          </a:p>
          <a:p>
            <a:endParaRPr lang="en-US" dirty="0"/>
          </a:p>
          <a:p>
            <a:r>
              <a:rPr lang="en-US" dirty="0" err="1"/>
              <a:t>ATACseq</a:t>
            </a:r>
            <a:r>
              <a:rPr lang="en-US" dirty="0"/>
              <a:t>: transposable (Tn5)-mediated insertion of seq adaptors preferentially in accessible chromatin</a:t>
            </a:r>
          </a:p>
          <a:p>
            <a:endParaRPr lang="en-US" dirty="0"/>
          </a:p>
          <a:p>
            <a:r>
              <a:rPr lang="en-US" dirty="0"/>
              <a:t>Presumably chose low DP of NR and high DP of R to hopefully increase signal?</a:t>
            </a:r>
          </a:p>
          <a:p>
            <a:endParaRPr lang="en-US" dirty="0"/>
          </a:p>
          <a:p>
            <a:r>
              <a:rPr lang="en-US" dirty="0"/>
              <a:t>Samples also went to </a:t>
            </a:r>
            <a:r>
              <a:rPr lang="en-US" dirty="0" err="1"/>
              <a:t>CyTOF</a:t>
            </a:r>
            <a:endParaRPr lang="en-US" dirty="0"/>
          </a:p>
          <a:p>
            <a:endParaRPr lang="en-US" dirty="0"/>
          </a:p>
          <a:p>
            <a:r>
              <a:rPr lang="en-US" dirty="0"/>
              <a:t>10 samples from anti-CD3 (</a:t>
            </a:r>
            <a:r>
              <a:rPr lang="en-US" dirty="0" err="1"/>
              <a:t>AbATE</a:t>
            </a:r>
            <a:r>
              <a:rPr lang="en-US" dirty="0"/>
              <a:t>) treated T1D, peak of response</a:t>
            </a:r>
          </a:p>
          <a:p>
            <a:r>
              <a:rPr lang="en-US" dirty="0"/>
              <a:t>Presumed PBMCs</a:t>
            </a:r>
          </a:p>
          <a:p>
            <a:endParaRPr lang="en-US" dirty="0"/>
          </a:p>
          <a:p>
            <a:r>
              <a:rPr lang="en-US" dirty="0"/>
              <a:t>Estimated cell yields (30K sorted cells for bulk ATAC)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Responder = &lt;40% decline in C-peptide AUC in two years, C-peptide </a:t>
            </a:r>
            <a:r>
              <a:rPr lang="en-US" dirty="0" err="1"/>
              <a:t>biomarks</a:t>
            </a:r>
            <a:r>
              <a:rPr lang="en-US" dirty="0"/>
              <a:t> beta cell function (C peptide released in equal amounts to insulin when proinsulin cleaved), AUC just because measuring total C-peptide released over time (multiple measurements), so basically R have less decline in insulin levels i.e. beta cells still secreting insulin (functioning)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Teplizumab: humanized anti-CD3 monoclonal Ab to delay onset of stage 3 T1D in people with stage 2 T1D. mechanism: weak agonist of TCR-CD3 to induce anergy/apoptosis of T cells (i.e. autoreactive </a:t>
            </a:r>
            <a:r>
              <a:rPr lang="en-US" dirty="0" err="1"/>
              <a:t>Teffs</a:t>
            </a:r>
            <a:r>
              <a:rPr lang="en-US" dirty="0"/>
              <a:t> I presume)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KLRG1: </a:t>
            </a:r>
            <a:r>
              <a:rPr lang="en-US" b="0" i="0" u="none" strike="noStrike" dirty="0">
                <a:solidFill>
                  <a:srgbClr val="E2EEFF"/>
                </a:solidFill>
                <a:effectLst/>
                <a:latin typeface="Google Sans"/>
              </a:rPr>
              <a:t>co-inhibitory receptor belonging to inhibitory killer cell lectin-like receptors on NK cells and antigen-experienced human T cells,</a:t>
            </a:r>
            <a:r>
              <a:rPr lang="en-US" b="0" i="0" u="none" strike="noStrike" dirty="0">
                <a:solidFill>
                  <a:srgbClr val="E8E8E8"/>
                </a:solidFill>
                <a:effectLst/>
                <a:highlight>
                  <a:srgbClr val="1F1F1F"/>
                </a:highlight>
                <a:latin typeface="Google Sans"/>
              </a:rPr>
              <a:t> thought to be a senescent marker for human T cells with poor proliferation and impaired clonal expansion after stimulation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CD127 = IL7R</a:t>
            </a:r>
          </a:p>
        </p:txBody>
      </p:sp>
      <p:sp>
        <p:nvSpPr>
          <p:cNvPr id="4" name="Slide Number Placeholder 3"/>
          <p:cNvSpPr>
            <a:spLocks noGrp="1"/>
          </p:cNvSpPr>
          <p:nvPr>
            <p:ph type="sldNum" sz="quarter" idx="5"/>
          </p:nvPr>
        </p:nvSpPr>
        <p:spPr/>
        <p:txBody>
          <a:bodyPr/>
          <a:lstStyle/>
          <a:p>
            <a:fld id="{A03C4731-0982-4A8F-90C9-EF2FE2FC46E3}" type="slidenum">
              <a:rPr lang="en-US" smtClean="0"/>
              <a:t>17</a:t>
            </a:fld>
            <a:endParaRPr lang="en-US"/>
          </a:p>
        </p:txBody>
      </p:sp>
    </p:spTree>
    <p:extLst>
      <p:ext uri="{BB962C8B-B14F-4D97-AF65-F5344CB8AC3E}">
        <p14:creationId xmlns:p14="http://schemas.microsoft.com/office/powerpoint/2010/main" val="2579638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1329893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0383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Elementary school teacher told my parents I was good at math </a:t>
            </a:r>
            <a:r>
              <a:rPr lang="en-US" dirty="0">
                <a:sym typeface="Wingdings" pitchFamily="2" charset="2"/>
              </a:rPr>
              <a:t> Mom supplemented my education with algebra teaching at home  went to DaVinci/IMSA</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515493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to Erin’s P452 T1DAL analyses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Erin’s PD-1 up vs. DN: GZMB, GZMH, LAG3, TBX21, NKG7, CD244, KLRF1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Cytotoxicity up even though “exhausted” because DP is only partially exhausted? And DN can have other exhaustion markers I suppose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312963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3357117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Variants here are somatic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HVs are mutational hotspots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0000"/>
                </a:solidFill>
                <a:effectLst/>
                <a:latin typeface="Menlo" panose="020B0609030804020204" pitchFamily="49" charset="0"/>
              </a:rPr>
              <a:t>Min_var_freq</a:t>
            </a:r>
            <a:r>
              <a:rPr lang="en-US" dirty="0">
                <a:solidFill>
                  <a:srgbClr val="000000"/>
                </a:solidFill>
                <a:effectLst/>
                <a:latin typeface="Menlo" panose="020B0609030804020204" pitchFamily="49" charset="0"/>
              </a:rPr>
              <a:t> = 0.01 for P576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Bin width 250 bp</a:t>
            </a: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244246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4138674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non-</a:t>
            </a:r>
            <a:r>
              <a:rPr lang="en-US" b="0" dirty="0" err="1">
                <a:solidFill>
                  <a:srgbClr val="CCCCCC"/>
                </a:solidFill>
                <a:effectLst/>
                <a:latin typeface="Menlo" panose="020B0609030804020204" pitchFamily="49" charset="0"/>
              </a:rPr>
              <a:t>exh</a:t>
            </a:r>
            <a:r>
              <a:rPr lang="en-US" b="0" dirty="0">
                <a:solidFill>
                  <a:srgbClr val="CCCCCC"/>
                </a:solidFill>
                <a:effectLst/>
                <a:latin typeface="Menlo" panose="020B0609030804020204" pitchFamily="49" charset="0"/>
              </a:rPr>
              <a:t> CD127+ having least variants tracks with idea that they're least terminal, more naive, earliest 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CCCCCC"/>
                </a:solidFill>
                <a:effectLst/>
                <a:latin typeface="Menlo" panose="020B0609030804020204" pitchFamily="49" charset="0"/>
              </a:rPr>
              <a:t>DN may turnover/divide more than I thought so more vars tracks with this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Going too low in </a:t>
            </a:r>
            <a:r>
              <a:rPr lang="en-US" b="0" dirty="0" err="1">
                <a:solidFill>
                  <a:srgbClr val="CCCCCC"/>
                </a:solidFill>
                <a:effectLst/>
                <a:latin typeface="Menlo" panose="020B0609030804020204" pitchFamily="49" charset="0"/>
              </a:rPr>
              <a:t>min_var_freq</a:t>
            </a:r>
            <a:r>
              <a:rPr lang="en-US" b="0" dirty="0">
                <a:solidFill>
                  <a:srgbClr val="CCCCCC"/>
                </a:solidFill>
                <a:effectLst/>
                <a:latin typeface="Menlo" panose="020B0609030804020204" pitchFamily="49" charset="0"/>
              </a:rPr>
              <a:t> may introduce noise, I believe 0.01 is recommended from sample size (0.5/sample of 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None of P452 pairwise </a:t>
            </a:r>
            <a:r>
              <a:rPr lang="en-US" b="0" dirty="0" err="1">
                <a:solidFill>
                  <a:srgbClr val="CCCCCC"/>
                </a:solidFill>
                <a:effectLst/>
                <a:latin typeface="Menlo" panose="020B0609030804020204" pitchFamily="49" charset="0"/>
              </a:rPr>
              <a:t>wilcox</a:t>
            </a:r>
            <a:r>
              <a:rPr lang="en-US" b="0" dirty="0">
                <a:solidFill>
                  <a:srgbClr val="CCCCCC"/>
                </a:solidFill>
                <a:effectLst/>
                <a:latin typeface="Menlo" panose="020B0609030804020204" pitchFamily="49" charset="0"/>
              </a:rPr>
              <a:t> tests are significant</a:t>
            </a:r>
          </a:p>
        </p:txBody>
      </p:sp>
      <p:sp>
        <p:nvSpPr>
          <p:cNvPr id="4" name="Slide Number Placeholder 3"/>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3490972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r>
              <a:rPr lang="en-US" b="0" dirty="0">
                <a:solidFill>
                  <a:srgbClr val="CCCCCC"/>
                </a:solidFill>
                <a:effectLst/>
                <a:latin typeface="Menlo" panose="020B0609030804020204" pitchFamily="49" charset="0"/>
              </a:rPr>
              <a:t>Perhaps ask if there are any (more) bulk/</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RNA/</a:t>
            </a:r>
            <a:r>
              <a:rPr lang="en-US" b="0" dirty="0" err="1">
                <a:solidFill>
                  <a:srgbClr val="CCCCCC"/>
                </a:solidFill>
                <a:effectLst/>
                <a:latin typeface="Menlo" panose="020B0609030804020204" pitchFamily="49" charset="0"/>
              </a:rPr>
              <a:t>ATACseq</a:t>
            </a:r>
            <a:r>
              <a:rPr lang="en-US" b="0" dirty="0">
                <a:solidFill>
                  <a:srgbClr val="CCCCCC"/>
                </a:solidFill>
                <a:effectLst/>
                <a:latin typeface="Menlo" panose="020B0609030804020204" pitchFamily="49" charset="0"/>
              </a:rPr>
              <a:t> datasets at BRI with these cell sorts? Ideally </a:t>
            </a:r>
            <a:r>
              <a:rPr lang="en-US" b="0" dirty="0" err="1">
                <a:solidFill>
                  <a:srgbClr val="CCCCCC"/>
                </a:solidFill>
                <a:effectLst/>
                <a:latin typeface="Menlo" panose="020B0609030804020204" pitchFamily="49" charset="0"/>
              </a:rPr>
              <a:t>scATACseq</a:t>
            </a:r>
            <a:r>
              <a:rPr lang="en-US" b="0" dirty="0">
                <a:solidFill>
                  <a:srgbClr val="CCCCCC"/>
                </a:solidFill>
                <a:effectLst/>
                <a:latin typeface="Menlo" panose="020B0609030804020204" pitchFamily="49" charset="0"/>
              </a:rPr>
              <a:t> (not all mt genome transcribed and coverage worse for RNA due to sequencing biases I think, </a:t>
            </a:r>
            <a:r>
              <a:rPr lang="en-US" b="0" i="0" u="none" strike="noStrike" dirty="0">
                <a:solidFill>
                  <a:srgbClr val="212121"/>
                </a:solidFill>
                <a:effectLst/>
                <a:highlight>
                  <a:srgbClr val="FFFFFF"/>
                </a:highlight>
                <a:latin typeface="Cambria" panose="02040503050406030204" pitchFamily="18" charset="0"/>
              </a:rPr>
              <a:t>relatively uniform </a:t>
            </a:r>
            <a:r>
              <a:rPr lang="en-US" b="0" i="0" u="none" strike="noStrike" dirty="0" err="1">
                <a:solidFill>
                  <a:srgbClr val="212121"/>
                </a:solidFill>
                <a:effectLst/>
                <a:highlight>
                  <a:srgbClr val="FFFFFF"/>
                </a:highlight>
                <a:latin typeface="Cambria" panose="02040503050406030204" pitchFamily="18" charset="0"/>
              </a:rPr>
              <a:t>ATACseq</a:t>
            </a:r>
            <a:r>
              <a:rPr lang="en-US" b="0" i="0" u="none" strike="noStrike" dirty="0">
                <a:solidFill>
                  <a:srgbClr val="212121"/>
                </a:solidFill>
                <a:effectLst/>
                <a:highlight>
                  <a:srgbClr val="FFFFFF"/>
                </a:highlight>
                <a:latin typeface="Cambria" panose="02040503050406030204" pitchFamily="18" charset="0"/>
              </a:rPr>
              <a:t> coverage across the mitochondrial genome because of the high accessibility and only modest bias of the Tn5 transposase on native </a:t>
            </a:r>
            <a:r>
              <a:rPr lang="en-US" b="0" i="0" u="none" strike="noStrike" dirty="0" err="1">
                <a:solidFill>
                  <a:srgbClr val="212121"/>
                </a:solidFill>
                <a:effectLst/>
                <a:highlight>
                  <a:srgbClr val="FFFFFF"/>
                </a:highlight>
                <a:latin typeface="Cambria" panose="02040503050406030204" pitchFamily="18" charset="0"/>
              </a:rPr>
              <a:t>mtDNA</a:t>
            </a:r>
            <a:r>
              <a:rPr lang="en-US" b="0" i="0" u="none" strike="noStrike" dirty="0">
                <a:solidFill>
                  <a:srgbClr val="212121"/>
                </a:solidFill>
                <a:effectLst/>
                <a:highlight>
                  <a:srgbClr val="FFFFFF"/>
                </a:highlight>
                <a:latin typeface="Cambria" panose="02040503050406030204" pitchFamily="18" charset="0"/>
              </a:rPr>
              <a:t>)</a:t>
            </a:r>
          </a:p>
          <a:p>
            <a:pPr marL="0" indent="0">
              <a:buFont typeface="+mj-lt"/>
              <a:buNone/>
            </a:pPr>
            <a:endParaRPr lang="en-US" b="0" i="0" u="none" strike="noStrike" dirty="0">
              <a:solidFill>
                <a:srgbClr val="212121"/>
              </a:solidFill>
              <a:effectLst/>
              <a:highlight>
                <a:srgbClr val="FFFFFF"/>
              </a:highlight>
              <a:latin typeface="Cambria" panose="02040503050406030204" pitchFamily="18" charset="0"/>
            </a:endParaRPr>
          </a:p>
          <a:p>
            <a:pPr marL="0" indent="0">
              <a:buFont typeface="+mj-lt"/>
              <a:buNone/>
            </a:pPr>
            <a:r>
              <a:rPr lang="en-US" b="0" i="0" dirty="0">
                <a:solidFill>
                  <a:srgbClr val="D1D2D3"/>
                </a:solidFill>
                <a:effectLst/>
                <a:highlight>
                  <a:srgbClr val="222529"/>
                </a:highlight>
                <a:latin typeface="Slack-Lato"/>
              </a:rPr>
              <a:t>overarching Qs: if DP (Tex) CD127+ are actually Tex, relations to other Tex and non-exhausted CD127+</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2945534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2649162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C61E-00F3-0C88-497C-ED27F5C6F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D05CE-E6E2-4788-9628-69C1FEA0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AC61-9BE9-7B2C-AB15-4979AE3A2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pathways are often activated in cancer, helping tumors evade the immune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Immune checkpoint blockade acts to block inhibitory checkpoint molecules to enhance immune activity against tumors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Over the last decade, ICB have revolutionized cancer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pple-system"/>
              </a:rPr>
              <a:t>CTLA-4 and PD-1/PD-L1 constitute the majority of currently FDA approved ICB drugs.</a:t>
            </a: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For example, PD-L1 (PD-1 ligand) expressed on tumor cells, binds PD-1 on T cells to inhibit their activation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Other notes</a:t>
            </a:r>
          </a:p>
          <a:p>
            <a:r>
              <a:rPr lang="en-US" b="0" dirty="0">
                <a:solidFill>
                  <a:srgbClr val="6796E6"/>
                </a:solidFill>
                <a:effectLst/>
                <a:latin typeface="Menlo" panose="020B0609030804020204" pitchFamily="49" charset="0"/>
              </a:rPr>
              <a:t>CTLA-4 expressed on tumor infiltrating Tregs, also activated CD4 T cells, exhausted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796E6"/>
                </a:solidFill>
                <a:effectLst/>
                <a:latin typeface="Menlo" panose="020B0609030804020204" pitchFamily="49" charset="0"/>
              </a:rPr>
              <a:t>CTLA-4 blockade likely acts in draining lymph node where CTLA-4 expressing Tregs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Merriweather" panose="020F0502020204030204" pitchFamily="34" charset="0"/>
              </a:rPr>
              <a:t>In 2011, ipilimumab (</a:t>
            </a:r>
            <a:r>
              <a:rPr lang="en-US" b="0" i="0" u="none" strike="noStrike" dirty="0" err="1">
                <a:solidFill>
                  <a:srgbClr val="222222"/>
                </a:solidFill>
                <a:effectLst/>
                <a:latin typeface="Merriweather" panose="020F0502020204030204" pitchFamily="34" charset="0"/>
              </a:rPr>
              <a:t>Yervoy</a:t>
            </a:r>
            <a:r>
              <a:rPr lang="en-US" b="0" i="0" u="none" strike="noStrike" dirty="0">
                <a:solidFill>
                  <a:srgbClr val="222222"/>
                </a:solidFill>
                <a:effectLst/>
                <a:latin typeface="Merriweather" panose="020F0502020204030204" pitchFamily="34" charset="0"/>
              </a:rPr>
              <a:t>) became the first ICI to receive FDA approval for metastatic melanoma. As of 2023, it remains the only CTLA-4 targeting ICI that received FDA approval</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Mechanisms of immune-related adverse events during the treatment of cancer with immune checkpoint inhibitors</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anti-CTLA-4 and anti-PD-1/PD-L1 antibodies called "immune enhancers" and "immune normalizers" (normalizing T cell immunity in tumor microenvironment), respectively, consistent with PD-1 blockade having less </a:t>
            </a:r>
            <a:r>
              <a:rPr lang="en-US" b="0" dirty="0" err="1">
                <a:solidFill>
                  <a:srgbClr val="569CD6"/>
                </a:solidFill>
                <a:effectLst/>
                <a:latin typeface="Menlo" panose="020B0609030804020204" pitchFamily="49" charset="0"/>
              </a:rPr>
              <a:t>irAEs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E938D8E-2ADE-1AE6-97DD-56BD516B4FBC}"/>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852201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irAEs</a:t>
            </a:r>
            <a:r>
              <a:rPr lang="en-US" b="0" dirty="0">
                <a:solidFill>
                  <a:srgbClr val="CCCCCC"/>
                </a:solidFill>
                <a:effectLst/>
                <a:latin typeface="Menlo" panose="020B0609030804020204" pitchFamily="49" charset="0"/>
              </a:rPr>
              <a:t> are autoimmune-like inflammatory pathologies</a:t>
            </a:r>
          </a:p>
        </p:txBody>
      </p:sp>
      <p:sp>
        <p:nvSpPr>
          <p:cNvPr id="4" name="Slide Number Placeholder 3"/>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35903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2D3"/>
                </a:solidFill>
                <a:effectLst/>
                <a:highlight>
                  <a:srgbClr val="1A1D21"/>
                </a:highlight>
                <a:latin typeface="Slack-Lato"/>
              </a:rPr>
              <a:t> "germline-ness score", precisely, it's the probability that the TCR was generated, taking into account V and J gene usage and probabilities of mutations. Higher </a:t>
            </a:r>
            <a:r>
              <a:rPr lang="en-US" b="0" i="0" dirty="0" err="1">
                <a:solidFill>
                  <a:srgbClr val="D1D2D3"/>
                </a:solidFill>
                <a:effectLst/>
                <a:highlight>
                  <a:srgbClr val="1A1D21"/>
                </a:highlight>
                <a:latin typeface="Slack-Lato"/>
              </a:rPr>
              <a:t>pgen</a:t>
            </a:r>
            <a:r>
              <a:rPr lang="en-US" b="0" i="0" dirty="0">
                <a:solidFill>
                  <a:srgbClr val="D1D2D3"/>
                </a:solidFill>
                <a:effectLst/>
                <a:highlight>
                  <a:srgbClr val="1A1D21"/>
                </a:highlight>
                <a:latin typeface="Slack-Lato"/>
              </a:rPr>
              <a:t> generally means that it's closer to germline, because the probability of mutation is lower than not mutation, but it's more complicated than that.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Additional possible effect that I’m not sure how to talk about: altered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Initially thought that </a:t>
            </a:r>
            <a:r>
              <a:rPr lang="en-US" dirty="0"/>
              <a:t>more germline-like TCRs might be more cross-reactive as they have lower sequence complexity</a:t>
            </a:r>
            <a:r>
              <a:rPr lang="en-US" b="0" dirty="0"/>
              <a:t>, don’t fully understand that hypothesis though…</a:t>
            </a:r>
          </a:p>
          <a:p>
            <a:endParaRPr lang="en-US" b="0" dirty="0"/>
          </a:p>
          <a:p>
            <a:r>
              <a:rPr lang="en-US" b="0" dirty="0"/>
              <a:t>Hydrophobicity: more hydrophobic TCRs might be more cross-reactive as they allow more alternative contacts</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Entropic contributions and the influence of the hydrophobic environment in promiscuous protein-protein association</a:t>
            </a:r>
            <a:r>
              <a:rPr lang="en-US" b="0" i="0" u="none" strike="noStrike" dirty="0">
                <a:solidFill>
                  <a:srgbClr val="1F1F1F"/>
                </a:solidFill>
                <a:effectLst/>
                <a:latin typeface="ElsevierGulliver"/>
              </a:rPr>
              <a:t>: </a:t>
            </a:r>
            <a:r>
              <a:rPr lang="en-US" b="0" dirty="0">
                <a:solidFill>
                  <a:srgbClr val="569CD6"/>
                </a:solidFill>
                <a:effectLst/>
                <a:latin typeface="Menlo" panose="020B0609030804020204" pitchFamily="49" charset="0"/>
              </a:rPr>
              <a:t>interface demonstrates promiscuity in part due to the number of interactions this hydrophobic interface allows, which allows many alternative contacts (increased entropy, drives forward binding) with other binding partners hence promiscuity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Repertoire analyses reveal T cell receptor sequence features that influence T cell fate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TRB CDR3 hydrophobicity promotes reactivity to self-peptides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Functionally specialized human CD4</a:t>
            </a:r>
            <a:r>
              <a:rPr lang="en-US" b="0" dirty="0">
                <a:solidFill>
                  <a:srgbClr val="808080"/>
                </a:solidFill>
                <a:effectLst/>
                <a:latin typeface="Menlo" panose="020B0609030804020204" pitchFamily="49" charset="0"/>
              </a:rPr>
              <a:t>+</a:t>
            </a:r>
            <a:r>
              <a:rPr lang="en-US" b="0" dirty="0">
                <a:solidFill>
                  <a:srgbClr val="569CD6"/>
                </a:solidFill>
                <a:effectLst/>
                <a:latin typeface="Menlo" panose="020B0609030804020204" pitchFamily="49" charset="0"/>
              </a:rPr>
              <a:t> T cell subsets express physiochemically distinct TCRs</a:t>
            </a:r>
            <a:r>
              <a:rPr lang="en-US" b="0" dirty="0">
                <a:solidFill>
                  <a:srgbClr val="CCCCCC"/>
                </a:solidFill>
                <a:effectLst/>
                <a:latin typeface="Menlo" panose="020B0609030804020204" pitchFamily="49" charset="0"/>
              </a:rPr>
              <a:t>: longer CDR3s might promote </a:t>
            </a:r>
            <a:r>
              <a:rPr lang="en-US" b="0" dirty="0" err="1">
                <a:solidFill>
                  <a:srgbClr val="CCCCCC"/>
                </a:solidFill>
                <a:effectLst/>
                <a:latin typeface="Menlo" panose="020B0609030804020204" pitchFamily="49" charset="0"/>
              </a:rPr>
              <a:t>crossreactivity</a:t>
            </a: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Statistical analysis of CDR3 length distributions for the assessment of T and B cell repertoire biases: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The length of the CDR3 loop greatly influences its shape and ability to fold both on itself and in the company of others loops such as the CDR1 and CDR2</a:t>
            </a:r>
          </a:p>
        </p:txBody>
      </p:sp>
      <p:sp>
        <p:nvSpPr>
          <p:cNvPr id="4" name="Slide Number Placeholder 3"/>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105993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088514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endParaRPr lang="en-US" b="0" i="0" u="none" strike="noStrike" dirty="0">
              <a:solidFill>
                <a:srgbClr val="2C3E5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3468154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7702-EF76-9C6F-9F42-DA072C9C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D038F-66FF-9D2A-EB9B-49800BE23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ACD4B-275D-885A-FA36-1B9D2F9730F8}"/>
              </a:ext>
            </a:extLst>
          </p:cNvPr>
          <p:cNvSpPr>
            <a:spLocks noGrp="1"/>
          </p:cNvSpPr>
          <p:nvPr>
            <p:ph type="body" idx="1"/>
          </p:nvPr>
        </p:nvSpPr>
        <p:spPr/>
        <p:txBody>
          <a:bodyPr/>
          <a:lstStyle/>
          <a:p>
            <a:r>
              <a:rPr lang="en-US" dirty="0"/>
              <a:t>Why I used different cell typing methods</a:t>
            </a:r>
          </a:p>
          <a:p>
            <a:pPr marL="228600" indent="-228600">
              <a:buAutoNum type="arabicParenR"/>
            </a:pPr>
            <a:r>
              <a:rPr lang="en-US" dirty="0"/>
              <a:t>didn’t want to use manual markers (as both papers at least partially did), even though I ended up doing this to get </a:t>
            </a:r>
            <a:r>
              <a:rPr lang="en-US" dirty="0" err="1"/>
              <a:t>Trms</a:t>
            </a:r>
            <a:endParaRPr lang="en-US" dirty="0"/>
          </a:p>
          <a:p>
            <a:pPr marL="228600" indent="-228600">
              <a:buAutoNum type="arabicParenR"/>
            </a:pPr>
            <a:r>
              <a:rPr lang="en-US" dirty="0"/>
              <a:t>Mostly agree anyways so it’s not that big of a deal</a:t>
            </a:r>
          </a:p>
          <a:p>
            <a:pPr marL="228600" indent="-228600">
              <a:buAutoNum type="arabicParenR"/>
            </a:pPr>
            <a:r>
              <a:rPr lang="en-US" dirty="0"/>
              <a:t>Worth following up with new cell typing methods perhaps as a next step</a:t>
            </a:r>
          </a:p>
          <a:p>
            <a:r>
              <a:rPr lang="en-US" dirty="0"/>
              <a:t>4) Cell type abundance differences robust i.e. seen via both methods more interesting to follow up on (i.e. proliferating CD4 Ts)</a:t>
            </a:r>
          </a:p>
          <a:p>
            <a:endParaRPr lang="en-US" dirty="0"/>
          </a:p>
          <a:p>
            <a:r>
              <a:rPr lang="en-US" dirty="0"/>
              <a:t>Ref mapping:</a:t>
            </a:r>
          </a:p>
          <a:p>
            <a:pPr algn="l"/>
            <a:r>
              <a:rPr lang="en-US" b="0" i="0" u="none" strike="noStrike" dirty="0">
                <a:solidFill>
                  <a:srgbClr val="2C3E50"/>
                </a:solidFill>
                <a:effectLst/>
                <a:latin typeface="Lato" panose="020F0502020204030203" pitchFamily="34" charset="0"/>
              </a:rPr>
              <a:t>We then find anchors between reference and query.</a:t>
            </a:r>
          </a:p>
          <a:p>
            <a:pPr algn="l"/>
            <a:r>
              <a:rPr lang="en-US" b="0" i="0" u="none" strike="noStrike" dirty="0">
                <a:solidFill>
                  <a:srgbClr val="2C3E50"/>
                </a:solidFill>
                <a:effectLst/>
                <a:latin typeface="Lato" panose="020F0502020204030203" pitchFamily="34" charset="0"/>
              </a:rPr>
              <a:t>We then transfer cell type labels and protein data from the reference to the query. Additionally, we project the query data onto the UMAP structure of the reference.</a:t>
            </a:r>
          </a:p>
        </p:txBody>
      </p:sp>
      <p:sp>
        <p:nvSpPr>
          <p:cNvPr id="4" name="Slide Number Placeholder 3">
            <a:extLst>
              <a:ext uri="{FF2B5EF4-FFF2-40B4-BE49-F238E27FC236}">
                <a16:creationId xmlns:a16="http://schemas.microsoft.com/office/drawing/2014/main" id="{209AACE8-5581-2C2F-7ED0-F4E2ED432CC7}"/>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3544217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6C12-6C7B-76EF-0620-3EE2B804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C79A8-A2E6-EC3E-6DA5-D510206E3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A09F8-9904-5186-B3D6-456615CEC6FD}"/>
              </a:ext>
            </a:extLst>
          </p:cNvPr>
          <p:cNvSpPr>
            <a:spLocks noGrp="1"/>
          </p:cNvSpPr>
          <p:nvPr>
            <p:ph type="body" idx="1"/>
          </p:nvPr>
        </p:nvSpPr>
        <p:spPr/>
        <p:txBody>
          <a:bodyPr/>
          <a:lstStyle/>
          <a:p>
            <a:r>
              <a:rPr lang="en-US" b="0" i="0" dirty="0">
                <a:solidFill>
                  <a:srgbClr val="D1D2D3"/>
                </a:solidFill>
                <a:effectLst/>
                <a:highlight>
                  <a:srgbClr val="1A1D21"/>
                </a:highlight>
                <a:latin typeface="Slack-Lato"/>
              </a:rPr>
              <a:t> "germline-ness score”</a:t>
            </a:r>
          </a:p>
          <a:p>
            <a:endParaRPr lang="en-US" b="0" i="0" dirty="0">
              <a:solidFill>
                <a:srgbClr val="D1D2D3"/>
              </a:solidFill>
              <a:effectLst/>
              <a:highlight>
                <a:srgbClr val="1A1D21"/>
              </a:highlight>
              <a:latin typeface="Slack-Lato"/>
            </a:endParaRPr>
          </a:p>
          <a:p>
            <a:r>
              <a:rPr lang="en-US" b="0" i="0" dirty="0">
                <a:solidFill>
                  <a:srgbClr val="D1D2D3"/>
                </a:solidFill>
                <a:effectLst/>
                <a:highlight>
                  <a:srgbClr val="1A1D21"/>
                </a:highlight>
                <a:latin typeface="Slack-Lato"/>
              </a:rPr>
              <a:t>Precisely, it's the probability that the TCR was generated, taking into account V and J gene usage and probabilities of mutations. Higher </a:t>
            </a:r>
            <a:r>
              <a:rPr lang="en-US" b="0" i="0" dirty="0" err="1">
                <a:solidFill>
                  <a:srgbClr val="D1D2D3"/>
                </a:solidFill>
                <a:effectLst/>
                <a:highlight>
                  <a:srgbClr val="1A1D21"/>
                </a:highlight>
                <a:latin typeface="Slack-Lato"/>
              </a:rPr>
              <a:t>pgen</a:t>
            </a:r>
            <a:r>
              <a:rPr lang="en-US" b="0" i="0" dirty="0">
                <a:solidFill>
                  <a:srgbClr val="D1D2D3"/>
                </a:solidFill>
                <a:effectLst/>
                <a:highlight>
                  <a:srgbClr val="1A1D21"/>
                </a:highlight>
                <a:latin typeface="Slack-Lato"/>
              </a:rPr>
              <a:t> generally means that it's closer to germline, because the probability of mutation is lower than not mutation, but it's more complicated than that.</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E96E4B80-3AFC-6019-CC65-FEEC2E8818B5}"/>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69512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r>
              <a:rPr lang="en-US" dirty="0"/>
              <a:t>Vanderbilt because I got a good scholarship</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61493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indent="-514350">
              <a:buFont typeface="+mj-lt"/>
              <a:buAutoNum type="arabicPeriod"/>
            </a:pPr>
            <a:r>
              <a:rPr lang="en-US" dirty="0"/>
              <a:t>UW because PNW + queer (all other post-bac options were in south)</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397139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err="1"/>
              <a:t>uORF</a:t>
            </a:r>
            <a:r>
              <a:rPr lang="en-US" dirty="0"/>
              <a:t>-mediated regulation of translation</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NSF graduate research fellowship recipient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Intro:</a:t>
            </a:r>
          </a:p>
          <a:p>
            <a:pPr marL="971550" marR="0" lvl="1"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dirty="0"/>
              <a:t>~1/2 of human mRNAs have &gt; 0 </a:t>
            </a:r>
            <a:r>
              <a:rPr lang="en-US" dirty="0" err="1"/>
              <a:t>uORFs</a:t>
            </a:r>
            <a:r>
              <a:rPr lang="en-US" dirty="0"/>
              <a:t> in 5’ UTR, ~20% are translated, implicated in human disease (for example cancer)</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326155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926493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i="0" u="none" strike="noStrike" dirty="0">
                <a:solidFill>
                  <a:srgbClr val="212121"/>
                </a:solidFill>
                <a:effectLst/>
                <a:highlight>
                  <a:srgbClr val="FFFFFF"/>
                </a:highlight>
                <a:latin typeface="Cambria" panose="02040503050406030204" pitchFamily="18" charset="0"/>
              </a:rPr>
              <a:t>We specify our kinetic models using the </a:t>
            </a:r>
            <a:r>
              <a:rPr lang="en-US" b="0" i="0" u="none" strike="noStrike" dirty="0" err="1">
                <a:solidFill>
                  <a:srgbClr val="212121"/>
                </a:solidFill>
                <a:effectLst/>
                <a:highlight>
                  <a:srgbClr val="FFFFFF"/>
                </a:highlight>
                <a:latin typeface="Cambria" panose="02040503050406030204" pitchFamily="18" charset="0"/>
              </a:rPr>
              <a:t>PySB</a:t>
            </a:r>
            <a:r>
              <a:rPr lang="en-US" b="0" i="0" u="none" strike="noStrike" dirty="0">
                <a:solidFill>
                  <a:srgbClr val="212121"/>
                </a:solidFill>
                <a:effectLst/>
                <a:highlight>
                  <a:srgbClr val="FFFFFF"/>
                </a:highlight>
                <a:latin typeface="Cambria" panose="02040503050406030204" pitchFamily="18" charset="0"/>
              </a:rPr>
              <a:t> interface [</a:t>
            </a:r>
            <a:r>
              <a:rPr lang="en-US" b="0" i="0" u="sng" dirty="0">
                <a:solidFill>
                  <a:srgbClr val="4C2C92"/>
                </a:solidFill>
                <a:effectLst/>
                <a:latin typeface="Cambria" panose="02040503050406030204" pitchFamily="18" charset="0"/>
                <a:hlinkClick r:id="rId3"/>
              </a:rPr>
              <a:t>58</a:t>
            </a:r>
            <a:r>
              <a:rPr lang="en-US" b="0" i="0" u="none" strike="noStrike" dirty="0">
                <a:solidFill>
                  <a:srgbClr val="212121"/>
                </a:solidFill>
                <a:effectLst/>
                <a:highlight>
                  <a:srgbClr val="FFFFFF"/>
                </a:highlight>
                <a:latin typeface="Cambria" panose="02040503050406030204" pitchFamily="18" charset="0"/>
              </a:rPr>
              <a:t>] to the </a:t>
            </a:r>
            <a:r>
              <a:rPr lang="en-US" b="0" i="0" u="none" strike="noStrike" dirty="0" err="1">
                <a:solidFill>
                  <a:srgbClr val="212121"/>
                </a:solidFill>
                <a:effectLst/>
                <a:highlight>
                  <a:srgbClr val="FFFFFF"/>
                </a:highlight>
                <a:latin typeface="Cambria" panose="02040503050406030204" pitchFamily="18" charset="0"/>
              </a:rPr>
              <a:t>BioNetGen</a:t>
            </a:r>
            <a:r>
              <a:rPr lang="en-US" b="0" i="0" u="none" strike="noStrike" dirty="0">
                <a:solidFill>
                  <a:srgbClr val="212121"/>
                </a:solidFill>
                <a:effectLst/>
                <a:highlight>
                  <a:srgbClr val="FFFFFF"/>
                </a:highlight>
                <a:latin typeface="Cambria" panose="02040503050406030204" pitchFamily="18" charset="0"/>
              </a:rPr>
              <a:t> modeling language [</a:t>
            </a:r>
            <a:r>
              <a:rPr lang="en-US" b="0" i="0" u="sng" dirty="0">
                <a:solidFill>
                  <a:srgbClr val="4C2C92"/>
                </a:solidFill>
                <a:effectLst/>
                <a:latin typeface="Cambria" panose="02040503050406030204" pitchFamily="18" charset="0"/>
                <a:hlinkClick r:id="rId4"/>
              </a:rPr>
              <a:t>59</a:t>
            </a:r>
            <a:r>
              <a:rPr lang="en-US" b="0" i="0" u="none" strike="noStrike" dirty="0">
                <a:solidFill>
                  <a:srgbClr val="212121"/>
                </a:solidFill>
                <a:effectLst/>
                <a:highlight>
                  <a:srgbClr val="FFFFFF"/>
                </a:highlight>
                <a:latin typeface="Cambria" panose="02040503050406030204" pitchFamily="18" charset="0"/>
              </a:rPr>
              <a:t>] (</a:t>
            </a:r>
            <a:r>
              <a:rPr lang="en-US" b="0" i="0" u="sng" dirty="0">
                <a:solidFill>
                  <a:srgbClr val="4C2C92"/>
                </a:solidFill>
                <a:effectLst/>
                <a:latin typeface="Cambria" panose="02040503050406030204" pitchFamily="18" charset="0"/>
                <a:hlinkClick r:id="rId5"/>
              </a:rPr>
              <a:t>Fig 3</a:t>
            </a:r>
            <a:r>
              <a:rPr lang="en-US" b="0" i="0" u="none" strike="noStrike" dirty="0">
                <a:solidFill>
                  <a:srgbClr val="212121"/>
                </a:solidFill>
                <a:effectLst/>
                <a:highlight>
                  <a:srgbClr val="FFFFFF"/>
                </a:highlight>
                <a:latin typeface="Cambria" panose="02040503050406030204" pitchFamily="18" charset="0"/>
              </a:rPr>
              <a:t>). The Python script is parsed by </a:t>
            </a:r>
            <a:r>
              <a:rPr lang="en-US" b="0" i="0" u="none" strike="noStrike" dirty="0" err="1">
                <a:solidFill>
                  <a:srgbClr val="212121"/>
                </a:solidFill>
                <a:effectLst/>
                <a:highlight>
                  <a:srgbClr val="FFFFFF"/>
                </a:highlight>
                <a:latin typeface="Cambria" panose="02040503050406030204" pitchFamily="18" charset="0"/>
              </a:rPr>
              <a:t>BioNetGen</a:t>
            </a:r>
            <a:r>
              <a:rPr lang="en-US" b="0" i="0" u="none" strike="noStrike" dirty="0">
                <a:solidFill>
                  <a:srgbClr val="212121"/>
                </a:solidFill>
                <a:effectLst/>
                <a:highlight>
                  <a:srgbClr val="FFFFFF"/>
                </a:highlight>
                <a:latin typeface="Cambria" panose="02040503050406030204" pitchFamily="18" charset="0"/>
              </a:rPr>
              <a:t> into </a:t>
            </a:r>
            <a:r>
              <a:rPr lang="en-US" b="0" i="0" u="none" strike="noStrike" dirty="0" err="1">
                <a:solidFill>
                  <a:srgbClr val="212121"/>
                </a:solidFill>
                <a:effectLst/>
                <a:highlight>
                  <a:srgbClr val="FFFFFF"/>
                </a:highlight>
                <a:latin typeface="Cambria" panose="02040503050406030204" pitchFamily="18" charset="0"/>
              </a:rPr>
              <a:t>a.bngl</a:t>
            </a:r>
            <a:r>
              <a:rPr lang="en-US" b="0" i="0" u="none" strike="noStrike" dirty="0">
                <a:solidFill>
                  <a:srgbClr val="212121"/>
                </a:solidFill>
                <a:effectLst/>
                <a:highlight>
                  <a:srgbClr val="FFFFFF"/>
                </a:highlight>
                <a:latin typeface="Cambria" panose="02040503050406030204" pitchFamily="18" charset="0"/>
              </a:rPr>
              <a:t> file and converted into an xml file for use as input to the agent-based stochastic simulator </a:t>
            </a:r>
            <a:r>
              <a:rPr lang="en-US" b="0" i="0" u="none" strike="noStrike" dirty="0" err="1">
                <a:solidFill>
                  <a:srgbClr val="212121"/>
                </a:solidFill>
                <a:effectLst/>
                <a:highlight>
                  <a:srgbClr val="FFFFFF"/>
                </a:highlight>
                <a:latin typeface="Cambria" panose="02040503050406030204" pitchFamily="18" charset="0"/>
              </a:rPr>
              <a:t>NFsim</a:t>
            </a:r>
            <a:r>
              <a:rPr lang="en-US" b="0" i="0" u="none" strike="noStrike" dirty="0">
                <a:solidFill>
                  <a:srgbClr val="212121"/>
                </a:solidFill>
                <a:effectLst/>
                <a:highlight>
                  <a:srgbClr val="FFFFFF"/>
                </a:highlight>
                <a:latin typeface="Cambria" panose="02040503050406030204" pitchFamily="18" charset="0"/>
              </a:rPr>
              <a:t> [</a:t>
            </a:r>
            <a:r>
              <a:rPr lang="en-US" b="0" i="0" u="sng" dirty="0">
                <a:solidFill>
                  <a:srgbClr val="4C2C92"/>
                </a:solidFill>
                <a:effectLst/>
                <a:latin typeface="Cambria" panose="02040503050406030204" pitchFamily="18" charset="0"/>
                <a:hlinkClick r:id="rId6"/>
              </a:rPr>
              <a:t>60</a:t>
            </a:r>
            <a:r>
              <a:rPr lang="en-US" b="0" i="0" u="none" strike="noStrike" dirty="0">
                <a:solidFill>
                  <a:srgbClr val="212121"/>
                </a:solidFill>
                <a:effectLst/>
                <a:highlight>
                  <a:srgbClr val="FFFFFF"/>
                </a:highlight>
                <a:latin typeface="Cambria" panose="02040503050406030204" pitchFamily="18" charset="0"/>
              </a:rPr>
              <a:t>].</a:t>
            </a: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8</a:t>
            </a:fld>
            <a:endParaRPr lang="en-US"/>
          </a:p>
        </p:txBody>
      </p:sp>
    </p:spTree>
    <p:extLst>
      <p:ext uri="{BB962C8B-B14F-4D97-AF65-F5344CB8AC3E}">
        <p14:creationId xmlns:p14="http://schemas.microsoft.com/office/powerpoint/2010/main" val="3201858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9</a:t>
            </a:fld>
            <a:endParaRPr lang="en-US"/>
          </a:p>
        </p:txBody>
      </p:sp>
    </p:spTree>
    <p:extLst>
      <p:ext uri="{BB962C8B-B14F-4D97-AF65-F5344CB8AC3E}">
        <p14:creationId xmlns:p14="http://schemas.microsoft.com/office/powerpoint/2010/main" val="3931048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7/19/24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7/19/24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7/19/24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136998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7/19/24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7/19/24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7/19/24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7/19/24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7/19/24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7/19/24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7/19/24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7/19/24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7/19/24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6.emf"/><Relationship Id="rId5" Type="http://schemas.openxmlformats.org/officeDocument/2006/relationships/oleObject" Target="../embeddings/oleObject1.bin"/><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p:txBody>
          <a:bodyPr>
            <a:normAutofit/>
          </a:bodyPr>
          <a:lstStyle/>
          <a:p>
            <a:r>
              <a:rPr lang="en-US" sz="4400" dirty="0"/>
              <a:t>My path to BRI!</a:t>
            </a:r>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p:txBody>
          <a:bodyPr/>
          <a:lstStyle/>
          <a:p>
            <a:r>
              <a:rPr lang="en-US" dirty="0"/>
              <a:t>7 24 2024</a:t>
            </a:r>
          </a:p>
          <a:p>
            <a:r>
              <a:rPr lang="en-US" dirty="0"/>
              <a:t>Ty Bottorff</a:t>
            </a:r>
          </a:p>
        </p:txBody>
      </p:sp>
    </p:spTree>
    <p:extLst>
      <p:ext uri="{BB962C8B-B14F-4D97-AF65-F5344CB8AC3E}">
        <p14:creationId xmlns:p14="http://schemas.microsoft.com/office/powerpoint/2010/main" val="274084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Experimentally observe buffering (left) that is independent of </a:t>
            </a:r>
            <a:r>
              <a:rPr lang="en-US" dirty="0" err="1"/>
              <a:t>d</a:t>
            </a:r>
            <a:r>
              <a:rPr lang="en-US" baseline="-25000" dirty="0" err="1"/>
              <a:t>stall</a:t>
            </a:r>
            <a:r>
              <a:rPr lang="en-US" dirty="0"/>
              <a:t> (right, consistent with the with the collision-mediated 40S dissociation model)</a:t>
            </a:r>
          </a:p>
        </p:txBody>
      </p:sp>
      <p:pic>
        <p:nvPicPr>
          <p:cNvPr id="10" name="Picture 9">
            <a:extLst>
              <a:ext uri="{FF2B5EF4-FFF2-40B4-BE49-F238E27FC236}">
                <a16:creationId xmlns:a16="http://schemas.microsoft.com/office/drawing/2014/main" id="{ECBAC68E-D1F0-7C87-C168-751EAE17B5C4}"/>
              </a:ext>
            </a:extLst>
          </p:cNvPr>
          <p:cNvPicPr>
            <a:picLocks noChangeAspect="1"/>
          </p:cNvPicPr>
          <p:nvPr/>
        </p:nvPicPr>
        <p:blipFill>
          <a:blip r:embed="rId3"/>
          <a:stretch>
            <a:fillRect/>
          </a:stretch>
        </p:blipFill>
        <p:spPr>
          <a:xfrm>
            <a:off x="0" y="2159482"/>
            <a:ext cx="6584589" cy="3992880"/>
          </a:xfrm>
          <a:prstGeom prst="rect">
            <a:avLst/>
          </a:prstGeom>
        </p:spPr>
      </p:pic>
      <p:pic>
        <p:nvPicPr>
          <p:cNvPr id="12" name="Picture 11">
            <a:extLst>
              <a:ext uri="{FF2B5EF4-FFF2-40B4-BE49-F238E27FC236}">
                <a16:creationId xmlns:a16="http://schemas.microsoft.com/office/drawing/2014/main" id="{1D20F964-35EB-F6C5-8F71-DFE990C46530}"/>
              </a:ext>
            </a:extLst>
          </p:cNvPr>
          <p:cNvPicPr>
            <a:picLocks noChangeAspect="1"/>
          </p:cNvPicPr>
          <p:nvPr/>
        </p:nvPicPr>
        <p:blipFill>
          <a:blip r:embed="rId4"/>
          <a:stretch>
            <a:fillRect/>
          </a:stretch>
        </p:blipFill>
        <p:spPr>
          <a:xfrm>
            <a:off x="6840787" y="3708400"/>
            <a:ext cx="5345002" cy="1404879"/>
          </a:xfrm>
          <a:prstGeom prst="rect">
            <a:avLst/>
          </a:prstGeom>
        </p:spPr>
      </p:pic>
      <p:pic>
        <p:nvPicPr>
          <p:cNvPr id="2" name="Picture 1">
            <a:extLst>
              <a:ext uri="{FF2B5EF4-FFF2-40B4-BE49-F238E27FC236}">
                <a16:creationId xmlns:a16="http://schemas.microsoft.com/office/drawing/2014/main" id="{7DCA9DB1-7611-DBE7-9E4B-D81B68C5DEC8}"/>
              </a:ext>
            </a:extLst>
          </p:cNvPr>
          <p:cNvPicPr>
            <a:picLocks noChangeAspect="1"/>
          </p:cNvPicPr>
          <p:nvPr/>
        </p:nvPicPr>
        <p:blipFill>
          <a:blip r:embed="rId5"/>
          <a:stretch>
            <a:fillRect/>
          </a:stretch>
        </p:blipFill>
        <p:spPr>
          <a:xfrm>
            <a:off x="6244665" y="1524000"/>
            <a:ext cx="5511800" cy="1905000"/>
          </a:xfrm>
          <a:prstGeom prst="rect">
            <a:avLst/>
          </a:prstGeom>
        </p:spPr>
      </p:pic>
    </p:spTree>
    <p:extLst>
      <p:ext uri="{BB962C8B-B14F-4D97-AF65-F5344CB8AC3E}">
        <p14:creationId xmlns:p14="http://schemas.microsoft.com/office/powerpoint/2010/main" val="32626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err="1"/>
              <a:t>d</a:t>
            </a:r>
            <a:r>
              <a:rPr lang="en-US" baseline="-25000" dirty="0" err="1"/>
              <a:t>stall</a:t>
            </a:r>
            <a:r>
              <a:rPr lang="en-US" dirty="0"/>
              <a:t> also doesn’t matter much for </a:t>
            </a:r>
            <a:r>
              <a:rPr lang="en-US" dirty="0" err="1"/>
              <a:t>uORF</a:t>
            </a:r>
            <a:r>
              <a:rPr lang="en-US" dirty="0"/>
              <a:t> repressiveness, more consistent with the collision-mediated 40S dissociation model</a:t>
            </a:r>
          </a:p>
        </p:txBody>
      </p:sp>
      <p:pic>
        <p:nvPicPr>
          <p:cNvPr id="11" name="Picture 10">
            <a:extLst>
              <a:ext uri="{FF2B5EF4-FFF2-40B4-BE49-F238E27FC236}">
                <a16:creationId xmlns:a16="http://schemas.microsoft.com/office/drawing/2014/main" id="{7545E5C9-1B8C-8A95-E265-AA54900D5E2B}"/>
              </a:ext>
            </a:extLst>
          </p:cNvPr>
          <p:cNvPicPr>
            <a:picLocks noChangeAspect="1"/>
          </p:cNvPicPr>
          <p:nvPr/>
        </p:nvPicPr>
        <p:blipFill>
          <a:blip r:embed="rId3"/>
          <a:stretch>
            <a:fillRect/>
          </a:stretch>
        </p:blipFill>
        <p:spPr>
          <a:xfrm>
            <a:off x="784561" y="1492953"/>
            <a:ext cx="5567680" cy="5291535"/>
          </a:xfrm>
          <a:prstGeom prst="rect">
            <a:avLst/>
          </a:prstGeom>
        </p:spPr>
      </p:pic>
      <p:pic>
        <p:nvPicPr>
          <p:cNvPr id="2" name="Picture 1">
            <a:extLst>
              <a:ext uri="{FF2B5EF4-FFF2-40B4-BE49-F238E27FC236}">
                <a16:creationId xmlns:a16="http://schemas.microsoft.com/office/drawing/2014/main" id="{868D7681-CFF2-98CA-F423-2C475CAD5F25}"/>
              </a:ext>
            </a:extLst>
          </p:cNvPr>
          <p:cNvPicPr>
            <a:picLocks noChangeAspect="1"/>
          </p:cNvPicPr>
          <p:nvPr/>
        </p:nvPicPr>
        <p:blipFill>
          <a:blip r:embed="rId4"/>
          <a:stretch>
            <a:fillRect/>
          </a:stretch>
        </p:blipFill>
        <p:spPr>
          <a:xfrm>
            <a:off x="6352241" y="1615888"/>
            <a:ext cx="5511800" cy="1905000"/>
          </a:xfrm>
          <a:prstGeom prst="rect">
            <a:avLst/>
          </a:prstGeom>
        </p:spPr>
      </p:pic>
    </p:spTree>
    <p:extLst>
      <p:ext uri="{BB962C8B-B14F-4D97-AF65-F5344CB8AC3E}">
        <p14:creationId xmlns:p14="http://schemas.microsoft.com/office/powerpoint/2010/main" val="4289455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err="1"/>
              <a:t>Bioinformastics</a:t>
            </a:r>
            <a:r>
              <a:rPr lang="en-US" dirty="0"/>
              <a:t> postdoc at BRI in Linsley lab</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11191239" cy="4499440"/>
          </a:xfrm>
        </p:spPr>
        <p:txBody>
          <a:bodyPr>
            <a:normAutofit/>
          </a:bodyPr>
          <a:lstStyle/>
          <a:p>
            <a:pPr marL="514350" indent="-514350">
              <a:buFont typeface="+mj-lt"/>
              <a:buAutoNum type="arabicPeriod"/>
            </a:pPr>
            <a:r>
              <a:rPr lang="en-US" dirty="0">
                <a:cs typeface="Arial" panose="020B0604020202020204" pitchFamily="34" charset="0"/>
              </a:rPr>
              <a:t>I</a:t>
            </a:r>
            <a:r>
              <a:rPr lang="en-US" sz="2800" dirty="0"/>
              <a:t>nvestigating subsets of exhausted T cells in type 1 (autoimmune) diabetes</a:t>
            </a:r>
            <a:endParaRPr lang="en-US" dirty="0"/>
          </a:p>
        </p:txBody>
      </p:sp>
      <p:pic>
        <p:nvPicPr>
          <p:cNvPr id="3" name="Picture 2">
            <a:extLst>
              <a:ext uri="{FF2B5EF4-FFF2-40B4-BE49-F238E27FC236}">
                <a16:creationId xmlns:a16="http://schemas.microsoft.com/office/drawing/2014/main" id="{FB3B49D5-F612-2A84-F49F-28C4F99B932C}"/>
              </a:ext>
            </a:extLst>
          </p:cNvPr>
          <p:cNvPicPr>
            <a:picLocks noChangeAspect="1"/>
          </p:cNvPicPr>
          <p:nvPr/>
        </p:nvPicPr>
        <p:blipFill>
          <a:blip r:embed="rId3"/>
          <a:stretch>
            <a:fillRect/>
          </a:stretch>
        </p:blipFill>
        <p:spPr>
          <a:xfrm>
            <a:off x="9824720" y="4092690"/>
            <a:ext cx="2367280" cy="2214129"/>
          </a:xfrm>
          <a:prstGeom prst="rect">
            <a:avLst/>
          </a:prstGeom>
        </p:spPr>
      </p:pic>
      <p:sp>
        <p:nvSpPr>
          <p:cNvPr id="4" name="TextBox 3">
            <a:extLst>
              <a:ext uri="{FF2B5EF4-FFF2-40B4-BE49-F238E27FC236}">
                <a16:creationId xmlns:a16="http://schemas.microsoft.com/office/drawing/2014/main" id="{C523AB1B-3318-1E18-8A31-2B0B30A5FBFC}"/>
              </a:ext>
            </a:extLst>
          </p:cNvPr>
          <p:cNvSpPr txBox="1"/>
          <p:nvPr/>
        </p:nvSpPr>
        <p:spPr>
          <a:xfrm>
            <a:off x="10438548" y="6418729"/>
            <a:ext cx="1128194" cy="369332"/>
          </a:xfrm>
          <a:prstGeom prst="rect">
            <a:avLst/>
          </a:prstGeom>
          <a:noFill/>
        </p:spPr>
        <p:txBody>
          <a:bodyPr wrap="none" rtlCol="0">
            <a:spAutoFit/>
          </a:bodyPr>
          <a:lstStyle/>
          <a:p>
            <a:r>
              <a:rPr lang="en-US" dirty="0"/>
              <a:t>Dr. Linsley</a:t>
            </a:r>
          </a:p>
        </p:txBody>
      </p:sp>
    </p:spTree>
    <p:extLst>
      <p:ext uri="{BB962C8B-B14F-4D97-AF65-F5344CB8AC3E}">
        <p14:creationId xmlns:p14="http://schemas.microsoft.com/office/powerpoint/2010/main" val="3573674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836341" y="1628224"/>
            <a:ext cx="5514164" cy="5010386"/>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1245134" y="6488668"/>
            <a:ext cx="4697055"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Nat Reviews Immunol. 2015</a:t>
            </a:r>
          </a:p>
        </p:txBody>
      </p:sp>
      <p:sp>
        <p:nvSpPr>
          <p:cNvPr id="4" name="TextBox 3">
            <a:extLst>
              <a:ext uri="{FF2B5EF4-FFF2-40B4-BE49-F238E27FC236}">
                <a16:creationId xmlns:a16="http://schemas.microsoft.com/office/drawing/2014/main" id="{BC766A38-FBCC-5C5C-2BB2-0462F3A066E4}"/>
              </a:ext>
            </a:extLst>
          </p:cNvPr>
          <p:cNvSpPr txBox="1"/>
          <p:nvPr/>
        </p:nvSpPr>
        <p:spPr>
          <a:xfrm>
            <a:off x="6641871" y="2566228"/>
            <a:ext cx="5514164" cy="14619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800" dirty="0">
                <a:cs typeface="Arial" panose="020B0604020202020204" pitchFamily="34" charset="0"/>
              </a:rPr>
              <a:t>Specific TFs (EOMES, TOX) expressed as well</a:t>
            </a:r>
          </a:p>
          <a:p>
            <a:pPr marL="285750" indent="-285750">
              <a:spcAft>
                <a:spcPts val="600"/>
              </a:spcAft>
              <a:buFont typeface="Arial" panose="020B0604020202020204" pitchFamily="34" charset="0"/>
              <a:buChar char="•"/>
            </a:pPr>
            <a:r>
              <a:rPr lang="en-US" sz="2800" dirty="0">
                <a:cs typeface="Arial" panose="020B0604020202020204" pitchFamily="34" charset="0"/>
              </a:rPr>
              <a:t>Epigenetic changes</a:t>
            </a:r>
          </a:p>
        </p:txBody>
      </p:sp>
    </p:spTree>
    <p:extLst>
      <p:ext uri="{BB962C8B-B14F-4D97-AF65-F5344CB8AC3E}">
        <p14:creationId xmlns:p14="http://schemas.microsoft.com/office/powerpoint/2010/main" val="3961830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Levels of exhausted T cells (T</a:t>
            </a:r>
            <a:r>
              <a:rPr lang="en-US" baseline="-25000" dirty="0"/>
              <a:t>ex</a:t>
            </a:r>
            <a:r>
              <a:rPr lang="en-US" dirty="0"/>
              <a:t>) are a biomarker in T1D</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643082" y="1970050"/>
            <a:ext cx="3996126" cy="4583150"/>
          </a:xfrm>
        </p:spPr>
        <p:txBody>
          <a:bodyPr>
            <a:normAutofit fontScale="85000" lnSpcReduction="20000"/>
          </a:bodyPr>
          <a:lstStyle/>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dirty="0"/>
          </a:p>
          <a:p>
            <a:pPr marL="514350" indent="-514350">
              <a:buFont typeface="+mj-lt"/>
              <a:buAutoNum type="arabicPeriod"/>
            </a:pPr>
            <a:r>
              <a:rPr lang="en-US" dirty="0"/>
              <a:t>Phenotype of islet-reactive CD8s is more so T</a:t>
            </a:r>
            <a:r>
              <a:rPr lang="en-US" baseline="-25000" dirty="0"/>
              <a:t>eff</a:t>
            </a:r>
            <a:r>
              <a:rPr lang="en-US" dirty="0"/>
              <a:t>, less so T</a:t>
            </a:r>
            <a:r>
              <a:rPr lang="en-US" baseline="-25000" dirty="0"/>
              <a:t>ex</a:t>
            </a:r>
          </a:p>
          <a:p>
            <a:pPr marL="514350" indent="-514350">
              <a:buFont typeface="+mj-lt"/>
              <a:buAutoNum type="arabicPeriod"/>
            </a:pPr>
            <a:endParaRPr lang="en-US" baseline="-25000" dirty="0"/>
          </a:p>
          <a:p>
            <a:pPr marL="514350" indent="-514350">
              <a:buFont typeface="+mj-lt"/>
              <a:buAutoNum type="arabicPeriod"/>
            </a:pPr>
            <a:r>
              <a:rPr lang="en-US" dirty="0"/>
              <a:t>Higher levels of TIGIT</a:t>
            </a:r>
            <a:r>
              <a:rPr lang="en-US" baseline="30000" dirty="0"/>
              <a:t>+</a:t>
            </a:r>
            <a:r>
              <a:rPr lang="en-US" dirty="0"/>
              <a:t>KLRG1</a:t>
            </a:r>
            <a:r>
              <a:rPr lang="en-US" baseline="30000" dirty="0"/>
              <a:t>+</a:t>
            </a:r>
            <a:r>
              <a:rPr lang="en-US" dirty="0"/>
              <a:t>CD127</a:t>
            </a:r>
            <a:r>
              <a:rPr lang="en-US" baseline="30000" dirty="0"/>
              <a:t>+</a:t>
            </a:r>
            <a:r>
              <a:rPr lang="en-US" dirty="0"/>
              <a:t> CD8s associated with worse outcome</a:t>
            </a:r>
          </a:p>
        </p:txBody>
      </p:sp>
      <p:sp>
        <p:nvSpPr>
          <p:cNvPr id="9" name="Text Box 1">
            <a:extLst>
              <a:ext uri="{FF2B5EF4-FFF2-40B4-BE49-F238E27FC236}">
                <a16:creationId xmlns:a16="http://schemas.microsoft.com/office/drawing/2014/main" id="{B1B1FEE6-A8EE-B1EC-D722-53335D423FC1}"/>
              </a:ext>
            </a:extLst>
          </p:cNvPr>
          <p:cNvSpPr txBox="1"/>
          <p:nvPr/>
        </p:nvSpPr>
        <p:spPr>
          <a:xfrm>
            <a:off x="4919241" y="5015308"/>
            <a:ext cx="7177291" cy="86463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100" b="1" dirty="0">
                <a:solidFill>
                  <a:srgbClr val="212121"/>
                </a:solidFill>
                <a:effectLst/>
                <a:latin typeface="Calibri" panose="020F0502020204030204" pitchFamily="34" charset="0"/>
                <a:ea typeface="Times New Roman" panose="02020603050405020304" pitchFamily="18" charset="0"/>
              </a:rPr>
              <a:t>Figure 2. Individuals with high levels of different </a:t>
            </a:r>
            <a:r>
              <a:rPr lang="en-US" sz="1100" b="1" dirty="0" err="1">
                <a:solidFill>
                  <a:srgbClr val="212121"/>
                </a:solidFill>
                <a:effectLst/>
                <a:latin typeface="Calibri" panose="020F0502020204030204" pitchFamily="34" charset="0"/>
                <a:ea typeface="Times New Roman" panose="02020603050405020304" pitchFamily="18" charset="0"/>
              </a:rPr>
              <a:t>Tex</a:t>
            </a:r>
            <a:r>
              <a:rPr lang="en-US" sz="1100" b="1" dirty="0">
                <a:solidFill>
                  <a:srgbClr val="212121"/>
                </a:solidFill>
                <a:effectLst/>
                <a:latin typeface="Calibri" panose="020F0502020204030204" pitchFamily="34" charset="0"/>
                <a:ea typeface="Times New Roman" panose="02020603050405020304" pitchFamily="18" charset="0"/>
              </a:rPr>
              <a:t> subsets vary in their clinical outcomes after teplizumab treatment</a:t>
            </a:r>
            <a:r>
              <a:rPr lang="en-US" sz="1100" dirty="0">
                <a:solidFill>
                  <a:srgbClr val="212121"/>
                </a:solidFill>
                <a:effectLst/>
                <a:latin typeface="Calibri" panose="020F0502020204030204" pitchFamily="34" charset="0"/>
                <a:ea typeface="Times New Roman" panose="02020603050405020304" pitchFamily="18" charset="0"/>
              </a:rPr>
              <a:t>. We stratified teplizumab- treated (Active) subjects from the TN-10 study having high (above third quartile) or low (below third quartile) levels of the indicated </a:t>
            </a:r>
            <a:r>
              <a:rPr lang="en-US" sz="1100" dirty="0" err="1">
                <a:solidFill>
                  <a:srgbClr val="212121"/>
                </a:solidFill>
                <a:effectLst/>
                <a:latin typeface="Calibri" panose="020F0502020204030204" pitchFamily="34" charset="0"/>
                <a:ea typeface="Times New Roman" panose="02020603050405020304" pitchFamily="18" charset="0"/>
              </a:rPr>
              <a:t>Tex</a:t>
            </a:r>
            <a:r>
              <a:rPr lang="en-US" sz="1100" dirty="0">
                <a:solidFill>
                  <a:srgbClr val="212121"/>
                </a:solidFill>
                <a:effectLst/>
                <a:latin typeface="Calibri" panose="020F0502020204030204" pitchFamily="34" charset="0"/>
                <a:ea typeface="Times New Roman" panose="02020603050405020304" pitchFamily="18" charset="0"/>
              </a:rPr>
              <a:t> subsets at 3 months post-treatment. We then used Kaplan-Meier survival analysis to compare time to T1D progression for these groups. As a negative control, we used as placebo- treated subjects. </a:t>
            </a:r>
            <a:endParaRPr lang="en-US" sz="1200" dirty="0">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E150BA95-EE9D-DA79-AB97-2BBC2FB5C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241" y="2182251"/>
            <a:ext cx="7177291" cy="2835702"/>
          </a:xfrm>
          <a:prstGeom prst="rect">
            <a:avLst/>
          </a:prstGeom>
        </p:spPr>
      </p:pic>
    </p:spTree>
    <p:extLst>
      <p:ext uri="{BB962C8B-B14F-4D97-AF65-F5344CB8AC3E}">
        <p14:creationId xmlns:p14="http://schemas.microsoft.com/office/powerpoint/2010/main" val="978456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408C0-FA05-41A7-7E42-7C78EE6C47B5}"/>
              </a:ext>
            </a:extLst>
          </p:cNvPr>
          <p:cNvPicPr>
            <a:picLocks noChangeAspect="1"/>
          </p:cNvPicPr>
          <p:nvPr/>
        </p:nvPicPr>
        <p:blipFill>
          <a:blip r:embed="rId3"/>
          <a:stretch>
            <a:fillRect/>
          </a:stretch>
        </p:blipFill>
        <p:spPr>
          <a:xfrm>
            <a:off x="7746360" y="2436279"/>
            <a:ext cx="4422194" cy="4406113"/>
          </a:xfrm>
          <a:prstGeom prst="rect">
            <a:avLst/>
          </a:prstGeom>
        </p:spPr>
      </p:pic>
      <p:sp>
        <p:nvSpPr>
          <p:cNvPr id="20" name="TextBox 19">
            <a:extLst>
              <a:ext uri="{FF2B5EF4-FFF2-40B4-BE49-F238E27FC236}">
                <a16:creationId xmlns:a16="http://schemas.microsoft.com/office/drawing/2014/main" id="{FB35836B-2FCD-26C8-1712-9CEC91C1E326}"/>
              </a:ext>
            </a:extLst>
          </p:cNvPr>
          <p:cNvSpPr txBox="1"/>
          <p:nvPr/>
        </p:nvSpPr>
        <p:spPr>
          <a:xfrm>
            <a:off x="383127" y="1871791"/>
            <a:ext cx="6565897" cy="4154984"/>
          </a:xfrm>
          <a:prstGeom prst="rect">
            <a:avLst/>
          </a:prstGeom>
          <a:noFill/>
        </p:spPr>
        <p:txBody>
          <a:bodyPr wrap="square">
            <a:spAutoFit/>
          </a:bodyPr>
          <a:lstStyle/>
          <a:p>
            <a:pPr marL="457200" indent="-457200">
              <a:buFont typeface="+mj-lt"/>
              <a:buAutoNum type="arabicPeriod"/>
            </a:pPr>
            <a:r>
              <a:rPr lang="en-US" sz="2200" dirty="0"/>
              <a:t>Do the epigenetic profiles of responders and non-responders to teplizumab differ?</a:t>
            </a:r>
          </a:p>
          <a:p>
            <a:pPr marL="457200" indent="-457200">
              <a:buFont typeface="+mj-lt"/>
              <a:buAutoNum type="arabicPeriod"/>
            </a:pPr>
            <a:endParaRPr lang="en-US" sz="2200" dirty="0"/>
          </a:p>
          <a:p>
            <a:pPr marL="457200" indent="-457200">
              <a:buFont typeface="+mj-lt"/>
              <a:buAutoNum type="arabicPeriod"/>
            </a:pPr>
            <a:r>
              <a:rPr lang="en-US" sz="2200" dirty="0"/>
              <a:t>How do the different cell populations’ epigenetic profiles differ?</a:t>
            </a:r>
          </a:p>
          <a:p>
            <a:pPr marL="914400" lvl="1" indent="-457200">
              <a:buFont typeface="+mj-lt"/>
              <a:buAutoNum type="alphaLcParenR"/>
            </a:pPr>
            <a:r>
              <a:rPr lang="en-US" sz="2200" dirty="0"/>
              <a:t>are PD-1</a:t>
            </a:r>
            <a:r>
              <a:rPr lang="en-US" sz="2200" baseline="30000" dirty="0"/>
              <a:t>+</a:t>
            </a:r>
            <a:r>
              <a:rPr lang="en-US" sz="2200" dirty="0"/>
              <a:t> and CD57</a:t>
            </a:r>
            <a:r>
              <a:rPr lang="en-US" sz="2200" baseline="30000" dirty="0"/>
              <a:t>+</a:t>
            </a:r>
            <a:r>
              <a:rPr lang="en-US" sz="2200" dirty="0"/>
              <a:t> T</a:t>
            </a:r>
            <a:r>
              <a:rPr lang="en-US" sz="2200" baseline="-25000" dirty="0"/>
              <a:t>ex</a:t>
            </a:r>
            <a:r>
              <a:rPr lang="en-US" sz="2200" dirty="0"/>
              <a:t> epigenetically exhausted yet distinct here in teplizumab-treated subjects as observed with alefacept in TIDAL (Witkop, </a:t>
            </a:r>
            <a:r>
              <a:rPr lang="en-US" sz="2200" i="1" dirty="0" err="1"/>
              <a:t>Commun</a:t>
            </a:r>
            <a:r>
              <a:rPr lang="en-US" sz="2200" i="1" dirty="0"/>
              <a:t> Biol</a:t>
            </a:r>
            <a:r>
              <a:rPr lang="en-US" sz="2200" dirty="0"/>
              <a:t>)?</a:t>
            </a:r>
          </a:p>
          <a:p>
            <a:pPr marL="457200" indent="-457200">
              <a:buFont typeface="+mj-lt"/>
              <a:buAutoNum type="arabicPeriod"/>
            </a:pPr>
            <a:endParaRPr lang="en-US" sz="2200" dirty="0"/>
          </a:p>
          <a:p>
            <a:pPr marL="457200" indent="-457200">
              <a:buFont typeface="+mj-lt"/>
              <a:buAutoNum type="arabicPeriod"/>
            </a:pPr>
            <a:r>
              <a:rPr lang="en-US" sz="2200" dirty="0"/>
              <a:t>What insights can we gain into CD8 TEM differentiation paths?</a:t>
            </a:r>
          </a:p>
        </p:txBody>
      </p:sp>
      <p:sp>
        <p:nvSpPr>
          <p:cNvPr id="2" name="Title 1">
            <a:extLst>
              <a:ext uri="{FF2B5EF4-FFF2-40B4-BE49-F238E27FC236}">
                <a16:creationId xmlns:a16="http://schemas.microsoft.com/office/drawing/2014/main" id="{E71C01EF-D678-4863-58ED-33E87CBA3DC4}"/>
              </a:ext>
            </a:extLst>
          </p:cNvPr>
          <p:cNvSpPr>
            <a:spLocks noGrp="1"/>
          </p:cNvSpPr>
          <p:nvPr>
            <p:ph type="title"/>
          </p:nvPr>
        </p:nvSpPr>
        <p:spPr>
          <a:xfrm>
            <a:off x="838199" y="593725"/>
            <a:ext cx="9262241" cy="1325563"/>
          </a:xfrm>
        </p:spPr>
        <p:txBody>
          <a:bodyPr>
            <a:normAutofit/>
          </a:bodyPr>
          <a:lstStyle/>
          <a:p>
            <a:r>
              <a:rPr lang="en-US" sz="3100" dirty="0"/>
              <a:t>Central questions</a:t>
            </a:r>
          </a:p>
        </p:txBody>
      </p:sp>
      <p:sp>
        <p:nvSpPr>
          <p:cNvPr id="7" name="TextBox 6">
            <a:extLst>
              <a:ext uri="{FF2B5EF4-FFF2-40B4-BE49-F238E27FC236}">
                <a16:creationId xmlns:a16="http://schemas.microsoft.com/office/drawing/2014/main" id="{77D3D1E4-4FAD-1F0A-27D0-038165520744}"/>
              </a:ext>
            </a:extLst>
          </p:cNvPr>
          <p:cNvSpPr txBox="1"/>
          <p:nvPr/>
        </p:nvSpPr>
        <p:spPr>
          <a:xfrm>
            <a:off x="8750634" y="3489428"/>
            <a:ext cx="1320683"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r>
              <a:rPr lang="en-US" dirty="0"/>
              <a:t> (DP)</a:t>
            </a:r>
          </a:p>
        </p:txBody>
      </p:sp>
      <p:sp>
        <p:nvSpPr>
          <p:cNvPr id="8" name="TextBox 7">
            <a:extLst>
              <a:ext uri="{FF2B5EF4-FFF2-40B4-BE49-F238E27FC236}">
                <a16:creationId xmlns:a16="http://schemas.microsoft.com/office/drawing/2014/main" id="{D366E45C-5EC5-A787-56AD-7F191A360A16}"/>
              </a:ext>
            </a:extLst>
          </p:cNvPr>
          <p:cNvSpPr txBox="1"/>
          <p:nvPr/>
        </p:nvSpPr>
        <p:spPr>
          <a:xfrm>
            <a:off x="9975924" y="2303039"/>
            <a:ext cx="878767" cy="646331"/>
          </a:xfrm>
          <a:prstGeom prst="rect">
            <a:avLst/>
          </a:prstGeom>
          <a:noFill/>
        </p:spPr>
        <p:txBody>
          <a:bodyPr wrap="none" rtlCol="0">
            <a:spAutoFit/>
          </a:bodyPr>
          <a:lstStyle/>
          <a:p>
            <a:r>
              <a:rPr lang="en-US" dirty="0"/>
              <a:t>DP</a:t>
            </a:r>
          </a:p>
          <a:p>
            <a:r>
              <a:rPr lang="en-US" dirty="0"/>
              <a:t>CD127</a:t>
            </a:r>
            <a:r>
              <a:rPr lang="en-US" baseline="30000" dirty="0"/>
              <a:t>+</a:t>
            </a:r>
          </a:p>
        </p:txBody>
      </p:sp>
      <p:sp>
        <p:nvSpPr>
          <p:cNvPr id="15" name="TextBox 14">
            <a:extLst>
              <a:ext uri="{FF2B5EF4-FFF2-40B4-BE49-F238E27FC236}">
                <a16:creationId xmlns:a16="http://schemas.microsoft.com/office/drawing/2014/main" id="{6D59C42F-B63B-19B3-2004-99E779351794}"/>
              </a:ext>
            </a:extLst>
          </p:cNvPr>
          <p:cNvSpPr txBox="1"/>
          <p:nvPr/>
        </p:nvSpPr>
        <p:spPr>
          <a:xfrm>
            <a:off x="10932015" y="2125033"/>
            <a:ext cx="1024639" cy="369332"/>
          </a:xfrm>
          <a:prstGeom prst="rect">
            <a:avLst/>
          </a:prstGeom>
          <a:noFill/>
        </p:spPr>
        <p:txBody>
          <a:bodyPr wrap="none" rtlCol="0">
            <a:spAutoFit/>
          </a:bodyPr>
          <a:lstStyle/>
          <a:p>
            <a:r>
              <a:rPr lang="en-US" dirty="0"/>
              <a:t>DP PD-1</a:t>
            </a:r>
            <a:r>
              <a:rPr lang="en-US" baseline="30000" dirty="0"/>
              <a:t>+</a:t>
            </a:r>
          </a:p>
        </p:txBody>
      </p:sp>
      <p:sp>
        <p:nvSpPr>
          <p:cNvPr id="16" name="TextBox 15">
            <a:extLst>
              <a:ext uri="{FF2B5EF4-FFF2-40B4-BE49-F238E27FC236}">
                <a16:creationId xmlns:a16="http://schemas.microsoft.com/office/drawing/2014/main" id="{D290148B-72A0-CF32-E7D3-4374FF3EBB92}"/>
              </a:ext>
            </a:extLst>
          </p:cNvPr>
          <p:cNvSpPr txBox="1"/>
          <p:nvPr/>
        </p:nvSpPr>
        <p:spPr>
          <a:xfrm>
            <a:off x="10906367" y="4120384"/>
            <a:ext cx="1075936" cy="369332"/>
          </a:xfrm>
          <a:prstGeom prst="rect">
            <a:avLst/>
          </a:prstGeom>
          <a:noFill/>
        </p:spPr>
        <p:txBody>
          <a:bodyPr wrap="none" rtlCol="0">
            <a:spAutoFit/>
          </a:bodyPr>
          <a:lstStyle/>
          <a:p>
            <a:r>
              <a:rPr lang="en-US" dirty="0"/>
              <a:t>DP CD57</a:t>
            </a:r>
            <a:r>
              <a:rPr lang="en-US" baseline="30000" dirty="0"/>
              <a:t>+</a:t>
            </a:r>
          </a:p>
        </p:txBody>
      </p:sp>
      <p:sp>
        <p:nvSpPr>
          <p:cNvPr id="17" name="TextBox 16">
            <a:extLst>
              <a:ext uri="{FF2B5EF4-FFF2-40B4-BE49-F238E27FC236}">
                <a16:creationId xmlns:a16="http://schemas.microsoft.com/office/drawing/2014/main" id="{7D522A99-FBA2-C4AF-9468-8E8C54986574}"/>
              </a:ext>
            </a:extLst>
          </p:cNvPr>
          <p:cNvSpPr txBox="1"/>
          <p:nvPr/>
        </p:nvSpPr>
        <p:spPr>
          <a:xfrm>
            <a:off x="7714572" y="3501479"/>
            <a:ext cx="865430"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p>
        </p:txBody>
      </p:sp>
      <p:sp>
        <p:nvSpPr>
          <p:cNvPr id="4" name="TextBox 3">
            <a:extLst>
              <a:ext uri="{FF2B5EF4-FFF2-40B4-BE49-F238E27FC236}">
                <a16:creationId xmlns:a16="http://schemas.microsoft.com/office/drawing/2014/main" id="{208A7BF2-592A-DC86-D985-C55A98A3C4D1}"/>
              </a:ext>
            </a:extLst>
          </p:cNvPr>
          <p:cNvSpPr txBox="1"/>
          <p:nvPr/>
        </p:nvSpPr>
        <p:spPr>
          <a:xfrm>
            <a:off x="8023690" y="1762981"/>
            <a:ext cx="3867534" cy="369332"/>
          </a:xfrm>
          <a:prstGeom prst="rect">
            <a:avLst/>
          </a:prstGeom>
          <a:noFill/>
        </p:spPr>
        <p:txBody>
          <a:bodyPr wrap="none" rtlCol="0">
            <a:spAutoFit/>
          </a:bodyPr>
          <a:lstStyle/>
          <a:p>
            <a:r>
              <a:rPr lang="en-US" dirty="0"/>
              <a:t>Simple CD8 TEM differentiation models</a:t>
            </a:r>
          </a:p>
        </p:txBody>
      </p:sp>
    </p:spTree>
    <p:extLst>
      <p:ext uri="{BB962C8B-B14F-4D97-AF65-F5344CB8AC3E}">
        <p14:creationId xmlns:p14="http://schemas.microsoft.com/office/powerpoint/2010/main" val="131160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408C0-FA05-41A7-7E42-7C78EE6C47B5}"/>
              </a:ext>
            </a:extLst>
          </p:cNvPr>
          <p:cNvPicPr>
            <a:picLocks noChangeAspect="1"/>
          </p:cNvPicPr>
          <p:nvPr/>
        </p:nvPicPr>
        <p:blipFill>
          <a:blip r:embed="rId3"/>
          <a:stretch>
            <a:fillRect/>
          </a:stretch>
        </p:blipFill>
        <p:spPr>
          <a:xfrm>
            <a:off x="7746360" y="2436279"/>
            <a:ext cx="4422194" cy="4406113"/>
          </a:xfrm>
          <a:prstGeom prst="rect">
            <a:avLst/>
          </a:prstGeom>
        </p:spPr>
      </p:pic>
      <p:sp>
        <p:nvSpPr>
          <p:cNvPr id="2" name="Title 1">
            <a:extLst>
              <a:ext uri="{FF2B5EF4-FFF2-40B4-BE49-F238E27FC236}">
                <a16:creationId xmlns:a16="http://schemas.microsoft.com/office/drawing/2014/main" id="{E71C01EF-D678-4863-58ED-33E87CBA3DC4}"/>
              </a:ext>
            </a:extLst>
          </p:cNvPr>
          <p:cNvSpPr>
            <a:spLocks noGrp="1"/>
          </p:cNvSpPr>
          <p:nvPr>
            <p:ph type="title"/>
          </p:nvPr>
        </p:nvSpPr>
        <p:spPr>
          <a:xfrm>
            <a:off x="838199" y="593725"/>
            <a:ext cx="9262241" cy="1325563"/>
          </a:xfrm>
        </p:spPr>
        <p:txBody>
          <a:bodyPr>
            <a:normAutofit/>
          </a:bodyPr>
          <a:lstStyle/>
          <a:p>
            <a:r>
              <a:rPr lang="en-US" sz="3200" dirty="0"/>
              <a:t>Different differentiation models have therapeutic implications for effects of blocking CD127</a:t>
            </a:r>
            <a:r>
              <a:rPr lang="en-US" sz="3200" baseline="30000" dirty="0"/>
              <a:t>+</a:t>
            </a:r>
            <a:r>
              <a:rPr lang="en-US" sz="3200" dirty="0"/>
              <a:t> lineage</a:t>
            </a:r>
          </a:p>
        </p:txBody>
      </p:sp>
      <p:sp>
        <p:nvSpPr>
          <p:cNvPr id="11" name="TextBox 10">
            <a:extLst>
              <a:ext uri="{FF2B5EF4-FFF2-40B4-BE49-F238E27FC236}">
                <a16:creationId xmlns:a16="http://schemas.microsoft.com/office/drawing/2014/main" id="{18DE2E8E-0BC3-6236-E9D6-8B3441EED1BC}"/>
              </a:ext>
            </a:extLst>
          </p:cNvPr>
          <p:cNvSpPr txBox="1"/>
          <p:nvPr/>
        </p:nvSpPr>
        <p:spPr>
          <a:xfrm>
            <a:off x="8750634" y="3489428"/>
            <a:ext cx="1320683"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r>
              <a:rPr lang="en-US" dirty="0"/>
              <a:t> (DP)</a:t>
            </a:r>
          </a:p>
        </p:txBody>
      </p:sp>
      <p:sp>
        <p:nvSpPr>
          <p:cNvPr id="12" name="TextBox 11">
            <a:extLst>
              <a:ext uri="{FF2B5EF4-FFF2-40B4-BE49-F238E27FC236}">
                <a16:creationId xmlns:a16="http://schemas.microsoft.com/office/drawing/2014/main" id="{4EDF39D3-6AF2-9E12-BBCC-B8F4BB78C83B}"/>
              </a:ext>
            </a:extLst>
          </p:cNvPr>
          <p:cNvSpPr txBox="1"/>
          <p:nvPr/>
        </p:nvSpPr>
        <p:spPr>
          <a:xfrm>
            <a:off x="9975924" y="2303039"/>
            <a:ext cx="878767" cy="646331"/>
          </a:xfrm>
          <a:prstGeom prst="rect">
            <a:avLst/>
          </a:prstGeom>
          <a:noFill/>
        </p:spPr>
        <p:txBody>
          <a:bodyPr wrap="none" rtlCol="0">
            <a:spAutoFit/>
          </a:bodyPr>
          <a:lstStyle/>
          <a:p>
            <a:r>
              <a:rPr lang="en-US" dirty="0"/>
              <a:t>DP</a:t>
            </a:r>
          </a:p>
          <a:p>
            <a:r>
              <a:rPr lang="en-US" dirty="0"/>
              <a:t>CD127</a:t>
            </a:r>
            <a:r>
              <a:rPr lang="en-US" baseline="30000" dirty="0"/>
              <a:t>+</a:t>
            </a:r>
          </a:p>
        </p:txBody>
      </p:sp>
      <p:sp>
        <p:nvSpPr>
          <p:cNvPr id="13" name="TextBox 12">
            <a:extLst>
              <a:ext uri="{FF2B5EF4-FFF2-40B4-BE49-F238E27FC236}">
                <a16:creationId xmlns:a16="http://schemas.microsoft.com/office/drawing/2014/main" id="{EAC1ADEE-6672-09BB-307E-20497A70F96C}"/>
              </a:ext>
            </a:extLst>
          </p:cNvPr>
          <p:cNvSpPr txBox="1"/>
          <p:nvPr/>
        </p:nvSpPr>
        <p:spPr>
          <a:xfrm>
            <a:off x="10932015" y="2125033"/>
            <a:ext cx="1024639" cy="369332"/>
          </a:xfrm>
          <a:prstGeom prst="rect">
            <a:avLst/>
          </a:prstGeom>
          <a:noFill/>
        </p:spPr>
        <p:txBody>
          <a:bodyPr wrap="none" rtlCol="0">
            <a:spAutoFit/>
          </a:bodyPr>
          <a:lstStyle/>
          <a:p>
            <a:r>
              <a:rPr lang="en-US" dirty="0"/>
              <a:t>DP PD-1</a:t>
            </a:r>
            <a:r>
              <a:rPr lang="en-US" baseline="30000" dirty="0"/>
              <a:t>+</a:t>
            </a:r>
          </a:p>
        </p:txBody>
      </p:sp>
      <p:sp>
        <p:nvSpPr>
          <p:cNvPr id="14" name="TextBox 13">
            <a:extLst>
              <a:ext uri="{FF2B5EF4-FFF2-40B4-BE49-F238E27FC236}">
                <a16:creationId xmlns:a16="http://schemas.microsoft.com/office/drawing/2014/main" id="{E6A8BB7A-6635-B296-4CBD-925B7CA382EC}"/>
              </a:ext>
            </a:extLst>
          </p:cNvPr>
          <p:cNvSpPr txBox="1"/>
          <p:nvPr/>
        </p:nvSpPr>
        <p:spPr>
          <a:xfrm>
            <a:off x="10906367" y="4120384"/>
            <a:ext cx="1075936" cy="369332"/>
          </a:xfrm>
          <a:prstGeom prst="rect">
            <a:avLst/>
          </a:prstGeom>
          <a:noFill/>
        </p:spPr>
        <p:txBody>
          <a:bodyPr wrap="none" rtlCol="0">
            <a:spAutoFit/>
          </a:bodyPr>
          <a:lstStyle/>
          <a:p>
            <a:r>
              <a:rPr lang="en-US" dirty="0"/>
              <a:t>DP CD57</a:t>
            </a:r>
            <a:r>
              <a:rPr lang="en-US" baseline="30000" dirty="0"/>
              <a:t>+</a:t>
            </a:r>
          </a:p>
        </p:txBody>
      </p:sp>
      <p:sp>
        <p:nvSpPr>
          <p:cNvPr id="4" name="TextBox 3">
            <a:extLst>
              <a:ext uri="{FF2B5EF4-FFF2-40B4-BE49-F238E27FC236}">
                <a16:creationId xmlns:a16="http://schemas.microsoft.com/office/drawing/2014/main" id="{1EE7746B-FE7B-0309-CC71-4C6F697D230B}"/>
              </a:ext>
            </a:extLst>
          </p:cNvPr>
          <p:cNvSpPr txBox="1"/>
          <p:nvPr/>
        </p:nvSpPr>
        <p:spPr>
          <a:xfrm>
            <a:off x="7714572" y="3501479"/>
            <a:ext cx="865430" cy="646331"/>
          </a:xfrm>
          <a:prstGeom prst="rect">
            <a:avLst/>
          </a:prstGeom>
          <a:noFill/>
        </p:spPr>
        <p:txBody>
          <a:bodyPr wrap="none" rtlCol="0">
            <a:spAutoFit/>
          </a:bodyPr>
          <a:lstStyle/>
          <a:p>
            <a:r>
              <a:rPr lang="en-US" dirty="0"/>
              <a:t>TIGIT</a:t>
            </a:r>
            <a:r>
              <a:rPr lang="en-US" baseline="30000" dirty="0"/>
              <a:t>-</a:t>
            </a:r>
          </a:p>
          <a:p>
            <a:r>
              <a:rPr lang="en-US" dirty="0"/>
              <a:t>KLRG1</a:t>
            </a:r>
            <a:r>
              <a:rPr lang="en-US" baseline="30000" dirty="0"/>
              <a:t>-</a:t>
            </a:r>
          </a:p>
        </p:txBody>
      </p:sp>
      <p:sp>
        <p:nvSpPr>
          <p:cNvPr id="5" name="TextBox 4">
            <a:extLst>
              <a:ext uri="{FF2B5EF4-FFF2-40B4-BE49-F238E27FC236}">
                <a16:creationId xmlns:a16="http://schemas.microsoft.com/office/drawing/2014/main" id="{E6653B51-F901-3064-592A-0200AF5296D7}"/>
              </a:ext>
            </a:extLst>
          </p:cNvPr>
          <p:cNvSpPr txBox="1"/>
          <p:nvPr/>
        </p:nvSpPr>
        <p:spPr>
          <a:xfrm>
            <a:off x="9536201" y="2867024"/>
            <a:ext cx="423514" cy="646331"/>
          </a:xfrm>
          <a:prstGeom prst="rect">
            <a:avLst/>
          </a:prstGeom>
          <a:noFill/>
        </p:spPr>
        <p:txBody>
          <a:bodyPr wrap="none" rtlCol="0">
            <a:spAutoFit/>
          </a:bodyPr>
          <a:lstStyle/>
          <a:p>
            <a:r>
              <a:rPr lang="en-US" sz="3600" dirty="0">
                <a:solidFill>
                  <a:srgbClr val="FF0000"/>
                </a:solidFill>
              </a:rPr>
              <a:t>X</a:t>
            </a:r>
          </a:p>
        </p:txBody>
      </p:sp>
      <p:sp>
        <p:nvSpPr>
          <p:cNvPr id="6" name="TextBox 5">
            <a:extLst>
              <a:ext uri="{FF2B5EF4-FFF2-40B4-BE49-F238E27FC236}">
                <a16:creationId xmlns:a16="http://schemas.microsoft.com/office/drawing/2014/main" id="{382437D2-4ECD-C60D-EBC4-AEDD96920514}"/>
              </a:ext>
            </a:extLst>
          </p:cNvPr>
          <p:cNvSpPr txBox="1"/>
          <p:nvPr/>
        </p:nvSpPr>
        <p:spPr>
          <a:xfrm>
            <a:off x="8987462" y="5464205"/>
            <a:ext cx="423514" cy="646331"/>
          </a:xfrm>
          <a:prstGeom prst="rect">
            <a:avLst/>
          </a:prstGeom>
          <a:noFill/>
        </p:spPr>
        <p:txBody>
          <a:bodyPr wrap="none" rtlCol="0">
            <a:spAutoFit/>
          </a:bodyPr>
          <a:lstStyle/>
          <a:p>
            <a:r>
              <a:rPr lang="en-US" sz="3600" dirty="0">
                <a:solidFill>
                  <a:srgbClr val="FF0000"/>
                </a:solidFill>
              </a:rPr>
              <a:t>X</a:t>
            </a:r>
          </a:p>
        </p:txBody>
      </p:sp>
      <p:sp>
        <p:nvSpPr>
          <p:cNvPr id="7" name="TextBox 6">
            <a:extLst>
              <a:ext uri="{FF2B5EF4-FFF2-40B4-BE49-F238E27FC236}">
                <a16:creationId xmlns:a16="http://schemas.microsoft.com/office/drawing/2014/main" id="{A078B408-8047-61CB-DC57-99A8B8D0921F}"/>
              </a:ext>
            </a:extLst>
          </p:cNvPr>
          <p:cNvSpPr txBox="1"/>
          <p:nvPr/>
        </p:nvSpPr>
        <p:spPr>
          <a:xfrm>
            <a:off x="8023690" y="1762981"/>
            <a:ext cx="3867534" cy="369332"/>
          </a:xfrm>
          <a:prstGeom prst="rect">
            <a:avLst/>
          </a:prstGeom>
          <a:noFill/>
        </p:spPr>
        <p:txBody>
          <a:bodyPr wrap="none" rtlCol="0">
            <a:spAutoFit/>
          </a:bodyPr>
          <a:lstStyle/>
          <a:p>
            <a:r>
              <a:rPr lang="en-US" dirty="0"/>
              <a:t>Simple CD8 TEM differentiation models</a:t>
            </a:r>
          </a:p>
        </p:txBody>
      </p:sp>
    </p:spTree>
    <p:extLst>
      <p:ext uri="{BB962C8B-B14F-4D97-AF65-F5344CB8AC3E}">
        <p14:creationId xmlns:p14="http://schemas.microsoft.com/office/powerpoint/2010/main" val="38794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DDF0E-4956-2060-4FB5-43EB63260975}"/>
              </a:ext>
            </a:extLst>
          </p:cNvPr>
          <p:cNvSpPr txBox="1">
            <a:spLocks noChangeAspect="1"/>
          </p:cNvSpPr>
          <p:nvPr/>
        </p:nvSpPr>
        <p:spPr>
          <a:xfrm>
            <a:off x="2992472" y="2439339"/>
            <a:ext cx="4231238" cy="369332"/>
          </a:xfrm>
          <a:prstGeom prst="rect">
            <a:avLst/>
          </a:prstGeom>
          <a:noFill/>
        </p:spPr>
        <p:txBody>
          <a:bodyPr wrap="square" rtlCol="0">
            <a:spAutoFit/>
          </a:bodyPr>
          <a:lstStyle/>
          <a:p>
            <a:pPr algn="ctr"/>
            <a:r>
              <a:rPr lang="en-US" dirty="0">
                <a:solidFill>
                  <a:srgbClr val="FF0000"/>
                </a:solidFill>
              </a:rPr>
              <a:t>Sort 6 responders, TIGIT</a:t>
            </a:r>
            <a:r>
              <a:rPr lang="en-US" baseline="30000" dirty="0">
                <a:solidFill>
                  <a:srgbClr val="FF0000"/>
                </a:solidFill>
              </a:rPr>
              <a:t>+</a:t>
            </a:r>
            <a:r>
              <a:rPr lang="en-US" dirty="0">
                <a:solidFill>
                  <a:srgbClr val="FF0000"/>
                </a:solidFill>
              </a:rPr>
              <a:t>KLRG1</a:t>
            </a:r>
            <a:r>
              <a:rPr lang="en-US" baseline="30000" dirty="0">
                <a:solidFill>
                  <a:srgbClr val="FF0000"/>
                </a:solidFill>
              </a:rPr>
              <a:t>+</a:t>
            </a:r>
            <a:r>
              <a:rPr lang="en-US" dirty="0">
                <a:solidFill>
                  <a:srgbClr val="FF0000"/>
                </a:solidFill>
              </a:rPr>
              <a:t> high</a:t>
            </a:r>
          </a:p>
        </p:txBody>
      </p:sp>
      <p:cxnSp>
        <p:nvCxnSpPr>
          <p:cNvPr id="13" name="Straight Arrow Connector 12">
            <a:extLst>
              <a:ext uri="{FF2B5EF4-FFF2-40B4-BE49-F238E27FC236}">
                <a16:creationId xmlns:a16="http://schemas.microsoft.com/office/drawing/2014/main" id="{CAA31FF8-2E36-0321-9CB3-93CBB5FA7709}"/>
              </a:ext>
            </a:extLst>
          </p:cNvPr>
          <p:cNvCxnSpPr>
            <a:cxnSpLocks noChangeAspect="1"/>
          </p:cNvCxnSpPr>
          <p:nvPr/>
        </p:nvCxnSpPr>
        <p:spPr>
          <a:xfrm>
            <a:off x="3089522" y="2849291"/>
            <a:ext cx="4037138" cy="0"/>
          </a:xfrm>
          <a:prstGeom prst="straightConnector1">
            <a:avLst/>
          </a:prstGeom>
          <a:ln w="317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F11BB4-8C7E-CA93-7554-ED0DC4BC70F1}"/>
              </a:ext>
            </a:extLst>
          </p:cNvPr>
          <p:cNvSpPr txBox="1">
            <a:spLocks noChangeAspect="1"/>
          </p:cNvSpPr>
          <p:nvPr/>
        </p:nvSpPr>
        <p:spPr>
          <a:xfrm>
            <a:off x="3089522" y="2926310"/>
            <a:ext cx="4012217" cy="369332"/>
          </a:xfrm>
          <a:prstGeom prst="rect">
            <a:avLst/>
          </a:prstGeom>
          <a:noFill/>
        </p:spPr>
        <p:txBody>
          <a:bodyPr wrap="square" rtlCol="0">
            <a:spAutoFit/>
          </a:bodyPr>
          <a:lstStyle/>
          <a:p>
            <a:pPr algn="ctr"/>
            <a:r>
              <a:rPr lang="en-US" dirty="0">
                <a:solidFill>
                  <a:srgbClr val="7030A0"/>
                </a:solidFill>
              </a:rPr>
              <a:t>Sort 4 non-responders, TIGIT</a:t>
            </a:r>
            <a:r>
              <a:rPr lang="en-US" baseline="30000" dirty="0">
                <a:solidFill>
                  <a:srgbClr val="7030A0"/>
                </a:solidFill>
              </a:rPr>
              <a:t>+</a:t>
            </a:r>
            <a:r>
              <a:rPr lang="en-US" dirty="0">
                <a:solidFill>
                  <a:srgbClr val="7030A0"/>
                </a:solidFill>
              </a:rPr>
              <a:t>KLRG1</a:t>
            </a:r>
            <a:r>
              <a:rPr lang="en-US" baseline="30000" dirty="0">
                <a:solidFill>
                  <a:srgbClr val="7030A0"/>
                </a:solidFill>
              </a:rPr>
              <a:t>+</a:t>
            </a:r>
            <a:r>
              <a:rPr lang="en-US" dirty="0">
                <a:solidFill>
                  <a:srgbClr val="7030A0"/>
                </a:solidFill>
              </a:rPr>
              <a:t> low</a:t>
            </a:r>
          </a:p>
        </p:txBody>
      </p:sp>
      <p:sp>
        <p:nvSpPr>
          <p:cNvPr id="38" name="TextBox 37">
            <a:extLst>
              <a:ext uri="{FF2B5EF4-FFF2-40B4-BE49-F238E27FC236}">
                <a16:creationId xmlns:a16="http://schemas.microsoft.com/office/drawing/2014/main" id="{AB21A13D-44C0-DFCD-403F-CEBA2A08E4CC}"/>
              </a:ext>
            </a:extLst>
          </p:cNvPr>
          <p:cNvSpPr txBox="1"/>
          <p:nvPr/>
        </p:nvSpPr>
        <p:spPr>
          <a:xfrm>
            <a:off x="244881" y="2536480"/>
            <a:ext cx="2892587" cy="369332"/>
          </a:xfrm>
          <a:prstGeom prst="rect">
            <a:avLst/>
          </a:prstGeom>
          <a:noFill/>
        </p:spPr>
        <p:txBody>
          <a:bodyPr wrap="none" rtlCol="0">
            <a:spAutoFit/>
          </a:bodyPr>
          <a:lstStyle/>
          <a:p>
            <a:r>
              <a:rPr lang="en-US" dirty="0" err="1"/>
              <a:t>AbATE</a:t>
            </a:r>
            <a:r>
              <a:rPr lang="en-US" dirty="0"/>
              <a:t> (teplizumab) subjects</a:t>
            </a:r>
          </a:p>
        </p:txBody>
      </p:sp>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fontScale="90000"/>
          </a:bodyPr>
          <a:lstStyle/>
          <a:p>
            <a:r>
              <a:rPr lang="en-US" sz="3600" dirty="0" err="1"/>
              <a:t>ATACseq</a:t>
            </a:r>
            <a:r>
              <a:rPr lang="en-US" sz="3600" dirty="0"/>
              <a:t> from subpopulations of non-naïve CD8s from responders &amp; non-responders to teplizumab</a:t>
            </a:r>
          </a:p>
        </p:txBody>
      </p:sp>
      <p:grpSp>
        <p:nvGrpSpPr>
          <p:cNvPr id="12" name="Group 11">
            <a:extLst>
              <a:ext uri="{FF2B5EF4-FFF2-40B4-BE49-F238E27FC236}">
                <a16:creationId xmlns:a16="http://schemas.microsoft.com/office/drawing/2014/main" id="{144A5FC5-7B8F-E7F5-2943-44AFB6D44775}"/>
              </a:ext>
            </a:extLst>
          </p:cNvPr>
          <p:cNvGrpSpPr/>
          <p:nvPr/>
        </p:nvGrpSpPr>
        <p:grpSpPr>
          <a:xfrm>
            <a:off x="6933529" y="2439339"/>
            <a:ext cx="5630100" cy="3352408"/>
            <a:chOff x="5323138" y="999946"/>
            <a:chExt cx="5630100" cy="3352408"/>
          </a:xfrm>
        </p:grpSpPr>
        <p:pic>
          <p:nvPicPr>
            <p:cNvPr id="23" name="Picture 22" descr="A diagram of different colored circles&#10;&#10;Description automatically generated">
              <a:extLst>
                <a:ext uri="{FF2B5EF4-FFF2-40B4-BE49-F238E27FC236}">
                  <a16:creationId xmlns:a16="http://schemas.microsoft.com/office/drawing/2014/main" id="{B038A01D-9EFA-02D1-B84F-9BE3F848EEC6}"/>
                </a:ext>
              </a:extLst>
            </p:cNvPr>
            <p:cNvPicPr>
              <a:picLocks noChangeAspect="1"/>
            </p:cNvPicPr>
            <p:nvPr/>
          </p:nvPicPr>
          <p:blipFill rotWithShape="1">
            <a:blip r:embed="rId3">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32" name="Rectangle 31">
              <a:extLst>
                <a:ext uri="{FF2B5EF4-FFF2-40B4-BE49-F238E27FC236}">
                  <a16:creationId xmlns:a16="http://schemas.microsoft.com/office/drawing/2014/main" id="{3A42B8D0-1B37-5CCF-F21E-193B873E6607}"/>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279C3638-7A46-82AE-E1F8-978D999941D6}"/>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C22066C6-3779-765C-AEA8-9DEDD660E927}"/>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3504A3F7-0EB6-8C38-F0D0-36BF65A8F551}"/>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1CF48D8B-2162-28F5-021C-4DC377685DE7}"/>
                </a:ext>
              </a:extLst>
            </p:cNvPr>
            <p:cNvSpPr txBox="1"/>
            <p:nvPr/>
          </p:nvSpPr>
          <p:spPr>
            <a:xfrm>
              <a:off x="6116391" y="1486850"/>
              <a:ext cx="2997200" cy="646331"/>
            </a:xfrm>
            <a:prstGeom prst="rect">
              <a:avLst/>
            </a:prstGeom>
            <a:noFill/>
          </p:spPr>
          <p:txBody>
            <a:bodyPr wrap="square">
              <a:spAutoFit/>
            </a:bodyPr>
            <a:lstStyle/>
            <a:p>
              <a:pPr algn="ctr"/>
              <a:r>
                <a:rPr lang="en-US" dirty="0"/>
                <a:t>TIGIT</a:t>
              </a:r>
              <a:r>
                <a:rPr lang="en-US" baseline="30000" dirty="0"/>
                <a:t>+</a:t>
              </a:r>
            </a:p>
            <a:p>
              <a:pPr algn="ctr"/>
              <a:r>
                <a:rPr lang="en-US" dirty="0"/>
                <a:t>KLRG1</a:t>
              </a:r>
              <a:r>
                <a:rPr lang="en-US" baseline="30000" dirty="0"/>
                <a:t>+</a:t>
              </a:r>
              <a:r>
                <a:rPr lang="en-US" dirty="0"/>
                <a:t> (DP)</a:t>
              </a:r>
            </a:p>
          </p:txBody>
        </p:sp>
        <p:sp>
          <p:nvSpPr>
            <p:cNvPr id="36" name="Rectangle 35">
              <a:extLst>
                <a:ext uri="{FF2B5EF4-FFF2-40B4-BE49-F238E27FC236}">
                  <a16:creationId xmlns:a16="http://schemas.microsoft.com/office/drawing/2014/main" id="{85306B80-647F-D677-E37C-27660A591790}"/>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F20F6BCA-58B3-F4E3-5BB9-1B419610C0B2}"/>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b="1" dirty="0"/>
                <a:t>DP CD57</a:t>
              </a:r>
              <a:r>
                <a:rPr lang="en-US" b="1" baseline="30000" dirty="0"/>
                <a:t>+</a:t>
              </a:r>
              <a:endParaRPr lang="en-US" b="1" dirty="0"/>
            </a:p>
          </p:txBody>
        </p:sp>
        <p:sp>
          <p:nvSpPr>
            <p:cNvPr id="26" name="TextBox 25">
              <a:extLst>
                <a:ext uri="{FF2B5EF4-FFF2-40B4-BE49-F238E27FC236}">
                  <a16:creationId xmlns:a16="http://schemas.microsoft.com/office/drawing/2014/main" id="{DE16B859-913C-B79F-BB67-ECAEE73B57F0}"/>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b="1" dirty="0"/>
                <a:t>DP CD127</a:t>
              </a:r>
              <a:r>
                <a:rPr lang="en-US" b="1" baseline="30000" dirty="0"/>
                <a:t>+</a:t>
              </a:r>
              <a:endParaRPr lang="en-US" b="1" dirty="0"/>
            </a:p>
          </p:txBody>
        </p:sp>
        <p:sp>
          <p:nvSpPr>
            <p:cNvPr id="27" name="TextBox 26">
              <a:extLst>
                <a:ext uri="{FF2B5EF4-FFF2-40B4-BE49-F238E27FC236}">
                  <a16:creationId xmlns:a16="http://schemas.microsoft.com/office/drawing/2014/main" id="{5A32F841-1546-3064-3A7A-93CF803AE6B4}"/>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43" name="TextBox 42">
              <a:extLst>
                <a:ext uri="{FF2B5EF4-FFF2-40B4-BE49-F238E27FC236}">
                  <a16:creationId xmlns:a16="http://schemas.microsoft.com/office/drawing/2014/main" id="{EE9860C3-8B0C-19A7-3B76-13163EBAEC6F}"/>
                </a:ext>
              </a:extLst>
            </p:cNvPr>
            <p:cNvSpPr txBox="1">
              <a:spLocks noChangeAspect="1"/>
            </p:cNvSpPr>
            <p:nvPr/>
          </p:nvSpPr>
          <p:spPr>
            <a:xfrm>
              <a:off x="5899338" y="999946"/>
              <a:ext cx="4307776" cy="369332"/>
            </a:xfrm>
            <a:prstGeom prst="rect">
              <a:avLst/>
            </a:prstGeom>
            <a:noFill/>
          </p:spPr>
          <p:txBody>
            <a:bodyPr wrap="square" rtlCol="0">
              <a:spAutoFit/>
            </a:bodyPr>
            <a:lstStyle/>
            <a:p>
              <a:pPr algn="ctr"/>
              <a:r>
                <a:rPr lang="en-US" dirty="0"/>
                <a:t>bulk ATAC-seq of 5 populations (bolded)</a:t>
              </a:r>
            </a:p>
          </p:txBody>
        </p:sp>
        <p:sp>
          <p:nvSpPr>
            <p:cNvPr id="2" name="Rectangle 1">
              <a:extLst>
                <a:ext uri="{FF2B5EF4-FFF2-40B4-BE49-F238E27FC236}">
                  <a16:creationId xmlns:a16="http://schemas.microsoft.com/office/drawing/2014/main" id="{469C6EF8-B18A-2633-2BC6-717A1988EFC2}"/>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F4FBE263-5181-D095-1315-0E5765817043}"/>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E2796CF-68AA-E0C2-2A4D-AF01A0EFEFC6}"/>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573A9528-3E43-27E0-A533-F249C8A2B603}"/>
                </a:ext>
              </a:extLst>
            </p:cNvPr>
            <p:cNvSpPr txBox="1">
              <a:spLocks noChangeAspect="1"/>
            </p:cNvSpPr>
            <p:nvPr/>
          </p:nvSpPr>
          <p:spPr>
            <a:xfrm>
              <a:off x="6182834" y="3680361"/>
              <a:ext cx="1801713" cy="646331"/>
            </a:xfrm>
            <a:prstGeom prst="rect">
              <a:avLst/>
            </a:prstGeom>
            <a:noFill/>
          </p:spPr>
          <p:txBody>
            <a:bodyPr wrap="square" rtlCol="0">
              <a:spAutoFit/>
            </a:bodyPr>
            <a:lstStyle/>
            <a:p>
              <a:r>
                <a:rPr lang="en-US" b="1" dirty="0"/>
                <a:t>non-exhausted (not DP) CD127</a:t>
              </a:r>
              <a:r>
                <a:rPr lang="en-US" b="1" baseline="30000" dirty="0"/>
                <a:t>+</a:t>
              </a:r>
              <a:endParaRPr lang="en-US" b="1" dirty="0"/>
            </a:p>
          </p:txBody>
        </p:sp>
        <p:sp>
          <p:nvSpPr>
            <p:cNvPr id="17" name="TextBox 16">
              <a:extLst>
                <a:ext uri="{FF2B5EF4-FFF2-40B4-BE49-F238E27FC236}">
                  <a16:creationId xmlns:a16="http://schemas.microsoft.com/office/drawing/2014/main" id="{DF26B731-89F4-9C26-C3EE-FFD4984889F9}"/>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8" name="TextBox 27">
              <a:extLst>
                <a:ext uri="{FF2B5EF4-FFF2-40B4-BE49-F238E27FC236}">
                  <a16:creationId xmlns:a16="http://schemas.microsoft.com/office/drawing/2014/main" id="{07A97EB9-139A-505E-39EE-D3EB712119A3}"/>
                </a:ext>
              </a:extLst>
            </p:cNvPr>
            <p:cNvSpPr txBox="1">
              <a:spLocks noChangeAspect="1"/>
            </p:cNvSpPr>
            <p:nvPr/>
          </p:nvSpPr>
          <p:spPr>
            <a:xfrm>
              <a:off x="5323138" y="1862325"/>
              <a:ext cx="1801713" cy="646331"/>
            </a:xfrm>
            <a:prstGeom prst="rect">
              <a:avLst/>
            </a:prstGeom>
            <a:noFill/>
          </p:spPr>
          <p:txBody>
            <a:bodyPr wrap="square" rtlCol="0">
              <a:spAutoFit/>
            </a:bodyPr>
            <a:lstStyle/>
            <a:p>
              <a:pPr algn="ctr"/>
              <a:r>
                <a:rPr lang="en-US" dirty="0"/>
                <a:t>non-naive</a:t>
              </a:r>
            </a:p>
            <a:p>
              <a:pPr algn="ctr"/>
              <a:r>
                <a:rPr lang="en-US" dirty="0"/>
                <a:t>CD8s</a:t>
              </a:r>
            </a:p>
          </p:txBody>
        </p:sp>
      </p:grpSp>
      <p:pic>
        <p:nvPicPr>
          <p:cNvPr id="39" name="Picture 38">
            <a:extLst>
              <a:ext uri="{FF2B5EF4-FFF2-40B4-BE49-F238E27FC236}">
                <a16:creationId xmlns:a16="http://schemas.microsoft.com/office/drawing/2014/main" id="{AC90EF94-9761-F79C-50F6-5F0A3D1AECEA}"/>
              </a:ext>
            </a:extLst>
          </p:cNvPr>
          <p:cNvPicPr>
            <a:picLocks noChangeAspect="1"/>
          </p:cNvPicPr>
          <p:nvPr/>
        </p:nvPicPr>
        <p:blipFill>
          <a:blip r:embed="rId4"/>
          <a:stretch>
            <a:fillRect/>
          </a:stretch>
        </p:blipFill>
        <p:spPr>
          <a:xfrm>
            <a:off x="3969256" y="3257783"/>
            <a:ext cx="2253986" cy="3578778"/>
          </a:xfrm>
          <a:prstGeom prst="rect">
            <a:avLst/>
          </a:prstGeom>
        </p:spPr>
      </p:pic>
      <p:sp>
        <p:nvSpPr>
          <p:cNvPr id="5" name="TextBox 4">
            <a:extLst>
              <a:ext uri="{FF2B5EF4-FFF2-40B4-BE49-F238E27FC236}">
                <a16:creationId xmlns:a16="http://schemas.microsoft.com/office/drawing/2014/main" id="{DD002299-9413-3E82-D8D4-4B6CA96CF91F}"/>
              </a:ext>
            </a:extLst>
          </p:cNvPr>
          <p:cNvSpPr txBox="1"/>
          <p:nvPr/>
        </p:nvSpPr>
        <p:spPr>
          <a:xfrm>
            <a:off x="341596" y="5987276"/>
            <a:ext cx="2795872" cy="553998"/>
          </a:xfrm>
          <a:prstGeom prst="rect">
            <a:avLst/>
          </a:prstGeom>
          <a:noFill/>
        </p:spPr>
        <p:txBody>
          <a:bodyPr wrap="square">
            <a:spAutoFit/>
          </a:bodyPr>
          <a:lstStyle/>
          <a:p>
            <a:r>
              <a:rPr lang="en-US" sz="1500" dirty="0"/>
              <a:t>Responders: &lt; 40% decline in C-</a:t>
            </a:r>
          </a:p>
          <a:p>
            <a:r>
              <a:rPr lang="en-US" sz="1500" dirty="0"/>
              <a:t>peptide AUC in two years</a:t>
            </a:r>
          </a:p>
        </p:txBody>
      </p:sp>
      <p:grpSp>
        <p:nvGrpSpPr>
          <p:cNvPr id="18" name="Group 17">
            <a:extLst>
              <a:ext uri="{FF2B5EF4-FFF2-40B4-BE49-F238E27FC236}">
                <a16:creationId xmlns:a16="http://schemas.microsoft.com/office/drawing/2014/main" id="{F048B7CF-8299-66D3-F1F6-C67BC55836A0}"/>
              </a:ext>
            </a:extLst>
          </p:cNvPr>
          <p:cNvGrpSpPr/>
          <p:nvPr/>
        </p:nvGrpSpPr>
        <p:grpSpPr>
          <a:xfrm>
            <a:off x="84217" y="2903129"/>
            <a:ext cx="2997200" cy="2968625"/>
            <a:chOff x="84217" y="2903129"/>
            <a:chExt cx="2997200" cy="2968625"/>
          </a:xfrm>
        </p:grpSpPr>
        <p:graphicFrame>
          <p:nvGraphicFramePr>
            <p:cNvPr id="7" name="Object 6">
              <a:extLst>
                <a:ext uri="{FF2B5EF4-FFF2-40B4-BE49-F238E27FC236}">
                  <a16:creationId xmlns:a16="http://schemas.microsoft.com/office/drawing/2014/main" id="{9AB5784B-9900-77CB-CED4-932B9ACADD80}"/>
                </a:ext>
              </a:extLst>
            </p:cNvPr>
            <p:cNvGraphicFramePr>
              <a:graphicFrameLocks noChangeAspect="1"/>
            </p:cNvGraphicFramePr>
            <p:nvPr/>
          </p:nvGraphicFramePr>
          <p:xfrm>
            <a:off x="84217" y="2903129"/>
            <a:ext cx="2997200" cy="2968625"/>
          </p:xfrm>
          <a:graphic>
            <a:graphicData uri="http://schemas.openxmlformats.org/presentationml/2006/ole">
              <mc:AlternateContent xmlns:mc="http://schemas.openxmlformats.org/markup-compatibility/2006">
                <mc:Choice xmlns:v="urn:schemas-microsoft-com:vml" Requires="v">
                  <p:oleObj name="Prism 10" r:id="rId5" imgW="2997410" imgH="2969309" progId="Prism10.Document">
                    <p:embed/>
                  </p:oleObj>
                </mc:Choice>
                <mc:Fallback>
                  <p:oleObj name="Prism 10" r:id="rId5" imgW="2997410" imgH="2969309" progId="Prism10.Document">
                    <p:embed/>
                    <p:pic>
                      <p:nvPicPr>
                        <p:cNvPr id="7" name="Object 6">
                          <a:extLst>
                            <a:ext uri="{FF2B5EF4-FFF2-40B4-BE49-F238E27FC236}">
                              <a16:creationId xmlns:a16="http://schemas.microsoft.com/office/drawing/2014/main" id="{9AB5784B-9900-77CB-CED4-932B9ACADD80}"/>
                            </a:ext>
                          </a:extLst>
                        </p:cNvPr>
                        <p:cNvPicPr/>
                        <p:nvPr/>
                      </p:nvPicPr>
                      <p:blipFill>
                        <a:blip r:embed="rId6"/>
                        <a:stretch>
                          <a:fillRect/>
                        </a:stretch>
                      </p:blipFill>
                      <p:spPr>
                        <a:xfrm>
                          <a:off x="84217" y="2903129"/>
                          <a:ext cx="2997200" cy="2968625"/>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764AEA4-B2E9-3908-BC8E-6A7FB588426E}"/>
                </a:ext>
              </a:extLst>
            </p:cNvPr>
            <p:cNvSpPr/>
            <p:nvPr/>
          </p:nvSpPr>
          <p:spPr>
            <a:xfrm>
              <a:off x="1875684" y="4601437"/>
              <a:ext cx="314844" cy="430903"/>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A0A443C-F8BC-C355-95EE-5162D7CD8A0C}"/>
                </a:ext>
              </a:extLst>
            </p:cNvPr>
            <p:cNvSpPr/>
            <p:nvPr/>
          </p:nvSpPr>
          <p:spPr>
            <a:xfrm>
              <a:off x="2243174" y="3722324"/>
              <a:ext cx="314844" cy="430903"/>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3D2336E-645A-8C71-4FFC-60C62AEDEB8F}"/>
                </a:ext>
              </a:extLst>
            </p:cNvPr>
            <p:cNvSpPr/>
            <p:nvPr/>
          </p:nvSpPr>
          <p:spPr>
            <a:xfrm>
              <a:off x="650631" y="5563254"/>
              <a:ext cx="2215661" cy="2284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6E8A92B7-1994-8EFD-6EDE-FE9D524EE3CA}"/>
                </a:ext>
              </a:extLst>
            </p:cNvPr>
            <p:cNvSpPr txBox="1"/>
            <p:nvPr/>
          </p:nvSpPr>
          <p:spPr>
            <a:xfrm>
              <a:off x="384694" y="5468582"/>
              <a:ext cx="2612959" cy="323165"/>
            </a:xfrm>
            <a:prstGeom prst="rect">
              <a:avLst/>
            </a:prstGeom>
            <a:noFill/>
          </p:spPr>
          <p:txBody>
            <a:bodyPr wrap="none" rtlCol="0">
              <a:spAutoFit/>
            </a:bodyPr>
            <a:lstStyle/>
            <a:p>
              <a:r>
                <a:rPr lang="en-US" sz="1500" dirty="0"/>
                <a:t>Months post start of treatment</a:t>
              </a:r>
            </a:p>
          </p:txBody>
        </p:sp>
      </p:grpSp>
    </p:spTree>
    <p:extLst>
      <p:ext uri="{BB962C8B-B14F-4D97-AF65-F5344CB8AC3E}">
        <p14:creationId xmlns:p14="http://schemas.microsoft.com/office/powerpoint/2010/main" val="3523112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4358268" cy="1325563"/>
          </a:xfrm>
        </p:spPr>
        <p:txBody>
          <a:bodyPr>
            <a:normAutofit/>
          </a:bodyPr>
          <a:lstStyle/>
          <a:p>
            <a:r>
              <a:rPr lang="en-US" dirty="0" err="1"/>
              <a:t>ATACseq</a:t>
            </a:r>
            <a:r>
              <a:rPr lang="en-US" dirty="0"/>
              <a:t> methods</a:t>
            </a:r>
          </a:p>
        </p:txBody>
      </p:sp>
      <p:pic>
        <p:nvPicPr>
          <p:cNvPr id="7170" name="Picture 2" descr="Schematic overview of ATAC-Seq protocol. Figure from Wikipedia.">
            <a:extLst>
              <a:ext uri="{FF2B5EF4-FFF2-40B4-BE49-F238E27FC236}">
                <a16:creationId xmlns:a16="http://schemas.microsoft.com/office/drawing/2014/main" id="{D2E759E0-2B5E-BBBA-85AE-049E0498A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794" y="0"/>
            <a:ext cx="6589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BD784FB-CCE8-A2FC-0D83-DFC8BB8CD40E}"/>
              </a:ext>
            </a:extLst>
          </p:cNvPr>
          <p:cNvSpPr>
            <a:spLocks noGrp="1"/>
          </p:cNvSpPr>
          <p:nvPr>
            <p:ph idx="1"/>
          </p:nvPr>
        </p:nvSpPr>
        <p:spPr>
          <a:xfrm>
            <a:off x="838201" y="1919289"/>
            <a:ext cx="4739593" cy="4623402"/>
          </a:xfrm>
        </p:spPr>
        <p:txBody>
          <a:bodyPr>
            <a:normAutofit/>
          </a:bodyPr>
          <a:lstStyle/>
          <a:p>
            <a:r>
              <a:rPr lang="en-US" dirty="0" err="1"/>
              <a:t>ATACseq</a:t>
            </a:r>
            <a:r>
              <a:rPr lang="en-US" dirty="0"/>
              <a:t> = assay for transposable-accessible chromatin with sequencing</a:t>
            </a:r>
          </a:p>
        </p:txBody>
      </p:sp>
    </p:spTree>
    <p:extLst>
      <p:ext uri="{BB962C8B-B14F-4D97-AF65-F5344CB8AC3E}">
        <p14:creationId xmlns:p14="http://schemas.microsoft.com/office/powerpoint/2010/main" val="911522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533994" cy="1325563"/>
          </a:xfrm>
        </p:spPr>
        <p:txBody>
          <a:bodyPr>
            <a:normAutofit/>
          </a:bodyPr>
          <a:lstStyle/>
          <a:p>
            <a:r>
              <a:rPr lang="en-US" sz="2800" dirty="0"/>
              <a:t>Epigenetic profiles between responders and non-responders to teplizumab are similar</a:t>
            </a:r>
          </a:p>
        </p:txBody>
      </p:sp>
      <p:pic>
        <p:nvPicPr>
          <p:cNvPr id="5" name="Picture 4">
            <a:extLst>
              <a:ext uri="{FF2B5EF4-FFF2-40B4-BE49-F238E27FC236}">
                <a16:creationId xmlns:a16="http://schemas.microsoft.com/office/drawing/2014/main" id="{D1B173F6-70E4-C78E-3FD0-CC3F73B63409}"/>
              </a:ext>
            </a:extLst>
          </p:cNvPr>
          <p:cNvPicPr>
            <a:picLocks noChangeAspect="1"/>
          </p:cNvPicPr>
          <p:nvPr/>
        </p:nvPicPr>
        <p:blipFill>
          <a:blip r:embed="rId3"/>
          <a:stretch>
            <a:fillRect/>
          </a:stretch>
        </p:blipFill>
        <p:spPr>
          <a:xfrm>
            <a:off x="2095016" y="1756649"/>
            <a:ext cx="7157977" cy="5101351"/>
          </a:xfrm>
          <a:prstGeom prst="rect">
            <a:avLst/>
          </a:prstGeom>
        </p:spPr>
      </p:pic>
    </p:spTree>
    <p:extLst>
      <p:ext uri="{BB962C8B-B14F-4D97-AF65-F5344CB8AC3E}">
        <p14:creationId xmlns:p14="http://schemas.microsoft.com/office/powerpoint/2010/main" val="310969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Childhood interest in STEM</a:t>
            </a:r>
          </a:p>
        </p:txBody>
      </p:sp>
      <p:pic>
        <p:nvPicPr>
          <p:cNvPr id="4" name="Picture 3">
            <a:extLst>
              <a:ext uri="{FF2B5EF4-FFF2-40B4-BE49-F238E27FC236}">
                <a16:creationId xmlns:a16="http://schemas.microsoft.com/office/drawing/2014/main" id="{7EAF0F28-9985-E089-1876-6679B29EF0BB}"/>
              </a:ext>
            </a:extLst>
          </p:cNvPr>
          <p:cNvPicPr>
            <a:picLocks noChangeAspect="1"/>
          </p:cNvPicPr>
          <p:nvPr/>
        </p:nvPicPr>
        <p:blipFill>
          <a:blip r:embed="rId3"/>
          <a:stretch>
            <a:fillRect/>
          </a:stretch>
        </p:blipFill>
        <p:spPr>
          <a:xfrm>
            <a:off x="7225402" y="3111701"/>
            <a:ext cx="1200785" cy="1279525"/>
          </a:xfrm>
          <a:prstGeom prst="rect">
            <a:avLst/>
          </a:prstGeom>
        </p:spPr>
      </p:pic>
      <p:pic>
        <p:nvPicPr>
          <p:cNvPr id="5" name="Picture 4">
            <a:extLst>
              <a:ext uri="{FF2B5EF4-FFF2-40B4-BE49-F238E27FC236}">
                <a16:creationId xmlns:a16="http://schemas.microsoft.com/office/drawing/2014/main" id="{F1EB4D44-02A6-57DE-0286-CF032E0D8837}"/>
              </a:ext>
            </a:extLst>
          </p:cNvPr>
          <p:cNvPicPr>
            <a:picLocks noChangeAspect="1"/>
          </p:cNvPicPr>
          <p:nvPr/>
        </p:nvPicPr>
        <p:blipFill>
          <a:blip r:embed="rId4"/>
          <a:stretch>
            <a:fillRect/>
          </a:stretch>
        </p:blipFill>
        <p:spPr>
          <a:xfrm>
            <a:off x="8666839" y="3442367"/>
            <a:ext cx="715222" cy="774277"/>
          </a:xfrm>
          <a:prstGeom prst="rect">
            <a:avLst/>
          </a:prstGeom>
        </p:spPr>
      </p:pic>
      <p:pic>
        <p:nvPicPr>
          <p:cNvPr id="1028" name="Picture 4" descr="Hey! Play! Kid's Toy Violin with 4 Adjustable Strings and Bow - Musical  Sounds- Realistic-Looking Instrument for Learning Classical Music">
            <a:extLst>
              <a:ext uri="{FF2B5EF4-FFF2-40B4-BE49-F238E27FC236}">
                <a16:creationId xmlns:a16="http://schemas.microsoft.com/office/drawing/2014/main" id="{89404C81-FF8B-37D9-B9BB-9B5E0A05B6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8897" y="3057285"/>
            <a:ext cx="1635760" cy="1635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1C52781-7E9E-A3DA-B1A0-3D81D7B63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2962" y="3177427"/>
            <a:ext cx="1022842" cy="12033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15EF15-13BB-FBAC-D798-6379AE7CD29A}"/>
              </a:ext>
            </a:extLst>
          </p:cNvPr>
          <p:cNvPicPr>
            <a:picLocks noChangeAspect="1"/>
          </p:cNvPicPr>
          <p:nvPr/>
        </p:nvPicPr>
        <p:blipFill>
          <a:blip r:embed="rId7"/>
          <a:stretch>
            <a:fillRect/>
          </a:stretch>
        </p:blipFill>
        <p:spPr>
          <a:xfrm>
            <a:off x="9580183" y="3101245"/>
            <a:ext cx="1093541" cy="1464564"/>
          </a:xfrm>
          <a:prstGeom prst="rect">
            <a:avLst/>
          </a:prstGeom>
        </p:spPr>
      </p:pic>
      <p:pic>
        <p:nvPicPr>
          <p:cNvPr id="8" name="Picture 7">
            <a:extLst>
              <a:ext uri="{FF2B5EF4-FFF2-40B4-BE49-F238E27FC236}">
                <a16:creationId xmlns:a16="http://schemas.microsoft.com/office/drawing/2014/main" id="{8411F60D-3F3D-EA92-94DD-4FAE2FB27442}"/>
              </a:ext>
            </a:extLst>
          </p:cNvPr>
          <p:cNvPicPr>
            <a:picLocks noChangeAspect="1"/>
          </p:cNvPicPr>
          <p:nvPr/>
        </p:nvPicPr>
        <p:blipFill>
          <a:blip r:embed="rId8"/>
          <a:stretch>
            <a:fillRect/>
          </a:stretch>
        </p:blipFill>
        <p:spPr>
          <a:xfrm>
            <a:off x="727617" y="2835498"/>
            <a:ext cx="1863513" cy="1811020"/>
          </a:xfrm>
          <a:prstGeom prst="rect">
            <a:avLst/>
          </a:prstGeom>
        </p:spPr>
      </p:pic>
      <p:sp>
        <p:nvSpPr>
          <p:cNvPr id="9" name="TextBox 8">
            <a:extLst>
              <a:ext uri="{FF2B5EF4-FFF2-40B4-BE49-F238E27FC236}">
                <a16:creationId xmlns:a16="http://schemas.microsoft.com/office/drawing/2014/main" id="{2D405D0F-9864-E511-486F-5B6FB2037BAA}"/>
              </a:ext>
            </a:extLst>
          </p:cNvPr>
          <p:cNvSpPr txBox="1"/>
          <p:nvPr/>
        </p:nvSpPr>
        <p:spPr>
          <a:xfrm>
            <a:off x="4221084" y="2438400"/>
            <a:ext cx="1641796" cy="369332"/>
          </a:xfrm>
          <a:prstGeom prst="rect">
            <a:avLst/>
          </a:prstGeom>
          <a:noFill/>
        </p:spPr>
        <p:txBody>
          <a:bodyPr wrap="none" rtlCol="0">
            <a:spAutoFit/>
          </a:bodyPr>
          <a:lstStyle/>
          <a:p>
            <a:r>
              <a:rPr lang="en-US" dirty="0"/>
              <a:t>Extracurriculars</a:t>
            </a:r>
          </a:p>
        </p:txBody>
      </p:sp>
      <p:pic>
        <p:nvPicPr>
          <p:cNvPr id="10" name="Picture 2" descr="Chess - Wikipedia">
            <a:extLst>
              <a:ext uri="{FF2B5EF4-FFF2-40B4-BE49-F238E27FC236}">
                <a16:creationId xmlns:a16="http://schemas.microsoft.com/office/drawing/2014/main" id="{D4FF5348-CE54-8606-DFD1-04B39695F5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4285" y="3136666"/>
            <a:ext cx="1641265" cy="15098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DAA98B8-83CC-83E3-4A27-1BC6E96962FF}"/>
              </a:ext>
            </a:extLst>
          </p:cNvPr>
          <p:cNvSpPr txBox="1"/>
          <p:nvPr/>
        </p:nvSpPr>
        <p:spPr>
          <a:xfrm>
            <a:off x="350521" y="2438400"/>
            <a:ext cx="2617704" cy="369332"/>
          </a:xfrm>
          <a:prstGeom prst="rect">
            <a:avLst/>
          </a:prstGeom>
          <a:noFill/>
        </p:spPr>
        <p:txBody>
          <a:bodyPr wrap="none" rtlCol="0">
            <a:spAutoFit/>
          </a:bodyPr>
          <a:lstStyle/>
          <a:p>
            <a:r>
              <a:rPr lang="en-US" dirty="0"/>
              <a:t>Mom (electrical engineer)</a:t>
            </a:r>
          </a:p>
        </p:txBody>
      </p:sp>
      <p:sp>
        <p:nvSpPr>
          <p:cNvPr id="12" name="TextBox 11">
            <a:extLst>
              <a:ext uri="{FF2B5EF4-FFF2-40B4-BE49-F238E27FC236}">
                <a16:creationId xmlns:a16="http://schemas.microsoft.com/office/drawing/2014/main" id="{506E8FE7-0214-F1B9-6B56-67D0F618AAC2}"/>
              </a:ext>
            </a:extLst>
          </p:cNvPr>
          <p:cNvSpPr txBox="1"/>
          <p:nvPr/>
        </p:nvSpPr>
        <p:spPr>
          <a:xfrm>
            <a:off x="8757536" y="2438400"/>
            <a:ext cx="1846916" cy="369332"/>
          </a:xfrm>
          <a:prstGeom prst="rect">
            <a:avLst/>
          </a:prstGeom>
          <a:noFill/>
        </p:spPr>
        <p:txBody>
          <a:bodyPr wrap="none" rtlCol="0">
            <a:spAutoFit/>
          </a:bodyPr>
          <a:lstStyle/>
          <a:p>
            <a:r>
              <a:rPr lang="en-US" dirty="0"/>
              <a:t>Inspiring teachers</a:t>
            </a:r>
          </a:p>
        </p:txBody>
      </p:sp>
      <p:sp>
        <p:nvSpPr>
          <p:cNvPr id="13" name="TextBox 12">
            <a:extLst>
              <a:ext uri="{FF2B5EF4-FFF2-40B4-BE49-F238E27FC236}">
                <a16:creationId xmlns:a16="http://schemas.microsoft.com/office/drawing/2014/main" id="{413CD26C-95AF-D9C4-E50A-15D7FD43A6AB}"/>
              </a:ext>
            </a:extLst>
          </p:cNvPr>
          <p:cNvSpPr txBox="1"/>
          <p:nvPr/>
        </p:nvSpPr>
        <p:spPr>
          <a:xfrm>
            <a:off x="7313058" y="4565809"/>
            <a:ext cx="1025474" cy="369332"/>
          </a:xfrm>
          <a:prstGeom prst="rect">
            <a:avLst/>
          </a:prstGeom>
          <a:noFill/>
        </p:spPr>
        <p:txBody>
          <a:bodyPr wrap="none" rtlCol="0">
            <a:spAutoFit/>
          </a:bodyPr>
          <a:lstStyle/>
          <a:p>
            <a:r>
              <a:rPr lang="en-US" dirty="0"/>
              <a:t>Mr. Allen</a:t>
            </a:r>
          </a:p>
        </p:txBody>
      </p:sp>
      <p:sp>
        <p:nvSpPr>
          <p:cNvPr id="14" name="TextBox 13">
            <a:extLst>
              <a:ext uri="{FF2B5EF4-FFF2-40B4-BE49-F238E27FC236}">
                <a16:creationId xmlns:a16="http://schemas.microsoft.com/office/drawing/2014/main" id="{0D28B888-AEAF-A1B5-D40E-6EFEE48FC87A}"/>
              </a:ext>
            </a:extLst>
          </p:cNvPr>
          <p:cNvSpPr txBox="1"/>
          <p:nvPr/>
        </p:nvSpPr>
        <p:spPr>
          <a:xfrm>
            <a:off x="8396521" y="4565809"/>
            <a:ext cx="1255857" cy="369332"/>
          </a:xfrm>
          <a:prstGeom prst="rect">
            <a:avLst/>
          </a:prstGeom>
          <a:noFill/>
        </p:spPr>
        <p:txBody>
          <a:bodyPr wrap="none" rtlCol="0">
            <a:spAutoFit/>
          </a:bodyPr>
          <a:lstStyle/>
          <a:p>
            <a:r>
              <a:rPr lang="en-US" dirty="0"/>
              <a:t>Ms. </a:t>
            </a:r>
            <a:r>
              <a:rPr lang="en-US" dirty="0" err="1"/>
              <a:t>Detzler</a:t>
            </a:r>
            <a:endParaRPr lang="en-US" dirty="0"/>
          </a:p>
        </p:txBody>
      </p:sp>
      <p:sp>
        <p:nvSpPr>
          <p:cNvPr id="15" name="TextBox 14">
            <a:extLst>
              <a:ext uri="{FF2B5EF4-FFF2-40B4-BE49-F238E27FC236}">
                <a16:creationId xmlns:a16="http://schemas.microsoft.com/office/drawing/2014/main" id="{3A2BE812-F80C-96A8-AAB9-21897A0F3AA0}"/>
              </a:ext>
            </a:extLst>
          </p:cNvPr>
          <p:cNvSpPr txBox="1"/>
          <p:nvPr/>
        </p:nvSpPr>
        <p:spPr>
          <a:xfrm>
            <a:off x="9534194" y="4565809"/>
            <a:ext cx="1185517" cy="369332"/>
          </a:xfrm>
          <a:prstGeom prst="rect">
            <a:avLst/>
          </a:prstGeom>
          <a:noFill/>
        </p:spPr>
        <p:txBody>
          <a:bodyPr wrap="none" rtlCol="0">
            <a:spAutoFit/>
          </a:bodyPr>
          <a:lstStyle/>
          <a:p>
            <a:r>
              <a:rPr lang="en-US" dirty="0"/>
              <a:t>Dr. </a:t>
            </a:r>
            <a:r>
              <a:rPr lang="en-US" dirty="0" err="1"/>
              <a:t>Matsko</a:t>
            </a:r>
            <a:endParaRPr lang="en-US" dirty="0"/>
          </a:p>
        </p:txBody>
      </p:sp>
      <p:sp>
        <p:nvSpPr>
          <p:cNvPr id="16" name="TextBox 15">
            <a:extLst>
              <a:ext uri="{FF2B5EF4-FFF2-40B4-BE49-F238E27FC236}">
                <a16:creationId xmlns:a16="http://schemas.microsoft.com/office/drawing/2014/main" id="{685D49F8-F5D0-0ACB-5E9B-454B300CF0B0}"/>
              </a:ext>
            </a:extLst>
          </p:cNvPr>
          <p:cNvSpPr txBox="1"/>
          <p:nvPr/>
        </p:nvSpPr>
        <p:spPr>
          <a:xfrm>
            <a:off x="10683352" y="4565809"/>
            <a:ext cx="1562159" cy="369332"/>
          </a:xfrm>
          <a:prstGeom prst="rect">
            <a:avLst/>
          </a:prstGeom>
          <a:noFill/>
        </p:spPr>
        <p:txBody>
          <a:bodyPr wrap="none" rtlCol="0">
            <a:spAutoFit/>
          </a:bodyPr>
          <a:lstStyle/>
          <a:p>
            <a:r>
              <a:rPr lang="en-US" dirty="0"/>
              <a:t>Dr. </a:t>
            </a:r>
            <a:r>
              <a:rPr lang="en-US" dirty="0" err="1"/>
              <a:t>Schrementi</a:t>
            </a:r>
            <a:endParaRPr lang="en-US" dirty="0"/>
          </a:p>
        </p:txBody>
      </p:sp>
    </p:spTree>
    <p:extLst>
      <p:ext uri="{BB962C8B-B14F-4D97-AF65-F5344CB8AC3E}">
        <p14:creationId xmlns:p14="http://schemas.microsoft.com/office/powerpoint/2010/main" val="3062584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3FFA33B-4FEA-4597-DB89-E330159E4BA1}"/>
              </a:ext>
            </a:extLst>
          </p:cNvPr>
          <p:cNvPicPr>
            <a:picLocks noChangeAspect="1"/>
          </p:cNvPicPr>
          <p:nvPr/>
        </p:nvPicPr>
        <p:blipFill>
          <a:blip r:embed="rId3"/>
          <a:stretch>
            <a:fillRect/>
          </a:stretch>
        </p:blipFill>
        <p:spPr>
          <a:xfrm>
            <a:off x="5101376" y="1862300"/>
            <a:ext cx="6859151" cy="4753101"/>
          </a:xfrm>
          <a:prstGeom prst="rect">
            <a:avLst/>
          </a:prstGeom>
        </p:spPr>
      </p:pic>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10780060" cy="1325563"/>
          </a:xfrm>
        </p:spPr>
        <p:txBody>
          <a:bodyPr>
            <a:normAutofit/>
          </a:bodyPr>
          <a:lstStyle/>
          <a:p>
            <a:r>
              <a:rPr lang="en-US" dirty="0"/>
              <a:t>Genomic intervals near cytotoxicity and exhaustion genes more accessible in DP PD-1</a:t>
            </a:r>
            <a:r>
              <a:rPr lang="en-US" baseline="30000" dirty="0"/>
              <a:t>+</a:t>
            </a:r>
            <a:r>
              <a:rPr lang="en-US" dirty="0"/>
              <a:t> vs. DN</a:t>
            </a:r>
          </a:p>
        </p:txBody>
      </p:sp>
      <p:grpSp>
        <p:nvGrpSpPr>
          <p:cNvPr id="3" name="Group 2">
            <a:extLst>
              <a:ext uri="{FF2B5EF4-FFF2-40B4-BE49-F238E27FC236}">
                <a16:creationId xmlns:a16="http://schemas.microsoft.com/office/drawing/2014/main" id="{A4FE739E-C82B-69D7-C73D-8B92A75DF831}"/>
              </a:ext>
            </a:extLst>
          </p:cNvPr>
          <p:cNvGrpSpPr/>
          <p:nvPr/>
        </p:nvGrpSpPr>
        <p:grpSpPr>
          <a:xfrm>
            <a:off x="-403973" y="2513068"/>
            <a:ext cx="5410871" cy="3072261"/>
            <a:chOff x="5323138" y="1387443"/>
            <a:chExt cx="5630100" cy="2964911"/>
          </a:xfrm>
        </p:grpSpPr>
        <p:pic>
          <p:nvPicPr>
            <p:cNvPr id="5" name="Picture 4" descr="A diagram of different colored circles&#10;&#10;Description automatically generated">
              <a:extLst>
                <a:ext uri="{FF2B5EF4-FFF2-40B4-BE49-F238E27FC236}">
                  <a16:creationId xmlns:a16="http://schemas.microsoft.com/office/drawing/2014/main" id="{98BD7667-DBA3-CA61-BF91-EA85C7E08E10}"/>
                </a:ext>
              </a:extLst>
            </p:cNvPr>
            <p:cNvPicPr>
              <a:picLocks noChangeAspect="1"/>
            </p:cNvPicPr>
            <p:nvPr/>
          </p:nvPicPr>
          <p:blipFill rotWithShape="1">
            <a:blip r:embed="rId4">
              <a:extLst>
                <a:ext uri="{28A0092B-C50C-407E-A947-70E740481C1C}">
                  <a14:useLocalDpi xmlns:a14="http://schemas.microsoft.com/office/drawing/2010/main" val="0"/>
                </a:ext>
              </a:extLst>
            </a:blip>
            <a:srcRect l="27907" t="36459" r="10029" b="5185"/>
            <a:stretch/>
          </p:blipFill>
          <p:spPr>
            <a:xfrm>
              <a:off x="6065697" y="1490619"/>
              <a:ext cx="3098588" cy="2633242"/>
            </a:xfrm>
            <a:prstGeom prst="rect">
              <a:avLst/>
            </a:prstGeom>
          </p:spPr>
        </p:pic>
        <p:sp>
          <p:nvSpPr>
            <p:cNvPr id="6" name="Rectangle 5">
              <a:extLst>
                <a:ext uri="{FF2B5EF4-FFF2-40B4-BE49-F238E27FC236}">
                  <a16:creationId xmlns:a16="http://schemas.microsoft.com/office/drawing/2014/main" id="{73E7C776-93AC-3C7F-B766-D1B4589254DB}"/>
                </a:ext>
              </a:extLst>
            </p:cNvPr>
            <p:cNvSpPr/>
            <p:nvPr/>
          </p:nvSpPr>
          <p:spPr>
            <a:xfrm>
              <a:off x="9060038" y="2712981"/>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ECA5239E-0DAA-C912-270D-5377CAF79F10}"/>
                </a:ext>
              </a:extLst>
            </p:cNvPr>
            <p:cNvSpPr/>
            <p:nvPr/>
          </p:nvSpPr>
          <p:spPr>
            <a:xfrm>
              <a:off x="9101970" y="1557563"/>
              <a:ext cx="433544" cy="4634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418F8313-0446-E68C-866E-1DA233E9B3A8}"/>
                </a:ext>
              </a:extLst>
            </p:cNvPr>
            <p:cNvSpPr/>
            <p:nvPr/>
          </p:nvSpPr>
          <p:spPr>
            <a:xfrm>
              <a:off x="7380989" y="2720951"/>
              <a:ext cx="766973" cy="3319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15676FF-8F42-1E92-1DD7-3F1297C63A79}"/>
                </a:ext>
              </a:extLst>
            </p:cNvPr>
            <p:cNvSpPr/>
            <p:nvPr/>
          </p:nvSpPr>
          <p:spPr>
            <a:xfrm>
              <a:off x="7233258" y="1804350"/>
              <a:ext cx="914704" cy="266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CDCB743F-477B-74BC-02B3-AF537F33188C}"/>
                </a:ext>
              </a:extLst>
            </p:cNvPr>
            <p:cNvSpPr txBox="1"/>
            <p:nvPr/>
          </p:nvSpPr>
          <p:spPr>
            <a:xfrm>
              <a:off x="6116391" y="1486850"/>
              <a:ext cx="2997200" cy="646331"/>
            </a:xfrm>
            <a:prstGeom prst="rect">
              <a:avLst/>
            </a:prstGeom>
            <a:noFill/>
          </p:spPr>
          <p:txBody>
            <a:bodyPr wrap="square">
              <a:spAutoFit/>
            </a:bodyPr>
            <a:lstStyle/>
            <a:p>
              <a:pPr algn="ctr"/>
              <a:r>
                <a:rPr lang="en-US" dirty="0"/>
                <a:t>TIGIT</a:t>
              </a:r>
              <a:r>
                <a:rPr lang="en-US" baseline="30000" dirty="0"/>
                <a:t>+</a:t>
              </a:r>
            </a:p>
            <a:p>
              <a:pPr algn="ctr"/>
              <a:r>
                <a:rPr lang="en-US" dirty="0"/>
                <a:t>KLRG1</a:t>
              </a:r>
              <a:r>
                <a:rPr lang="en-US" baseline="30000" dirty="0"/>
                <a:t>+</a:t>
              </a:r>
              <a:r>
                <a:rPr lang="en-US" dirty="0"/>
                <a:t> (DP)</a:t>
              </a:r>
            </a:p>
          </p:txBody>
        </p:sp>
        <p:sp>
          <p:nvSpPr>
            <p:cNvPr id="12" name="Rectangle 11">
              <a:extLst>
                <a:ext uri="{FF2B5EF4-FFF2-40B4-BE49-F238E27FC236}">
                  <a16:creationId xmlns:a16="http://schemas.microsoft.com/office/drawing/2014/main" id="{00CA491E-37C2-9E24-9E3E-5B501282C784}"/>
                </a:ext>
              </a:extLst>
            </p:cNvPr>
            <p:cNvSpPr/>
            <p:nvPr/>
          </p:nvSpPr>
          <p:spPr>
            <a:xfrm>
              <a:off x="6254456" y="2167462"/>
              <a:ext cx="587267" cy="1678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0FFA751-C73D-595E-165B-C74155FEFA48}"/>
                </a:ext>
              </a:extLst>
            </p:cNvPr>
            <p:cNvSpPr txBox="1">
              <a:spLocks noChangeAspect="1"/>
            </p:cNvSpPr>
            <p:nvPr/>
          </p:nvSpPr>
          <p:spPr>
            <a:xfrm>
              <a:off x="9062625" y="1626384"/>
              <a:ext cx="1801713" cy="369332"/>
            </a:xfrm>
            <a:prstGeom prst="rect">
              <a:avLst/>
            </a:prstGeom>
            <a:noFill/>
          </p:spPr>
          <p:txBody>
            <a:bodyPr wrap="square" rtlCol="0">
              <a:spAutoFit/>
            </a:bodyPr>
            <a:lstStyle/>
            <a:p>
              <a:r>
                <a:rPr lang="en-US" dirty="0"/>
                <a:t>DP CD57</a:t>
              </a:r>
              <a:r>
                <a:rPr lang="en-US" baseline="30000" dirty="0"/>
                <a:t>+</a:t>
              </a:r>
              <a:endParaRPr lang="en-US" dirty="0"/>
            </a:p>
          </p:txBody>
        </p:sp>
        <p:sp>
          <p:nvSpPr>
            <p:cNvPr id="14" name="TextBox 13">
              <a:extLst>
                <a:ext uri="{FF2B5EF4-FFF2-40B4-BE49-F238E27FC236}">
                  <a16:creationId xmlns:a16="http://schemas.microsoft.com/office/drawing/2014/main" id="{C4E0FA48-6549-09C4-41CF-6FE22924D55E}"/>
                </a:ext>
              </a:extLst>
            </p:cNvPr>
            <p:cNvSpPr txBox="1">
              <a:spLocks noChangeAspect="1"/>
            </p:cNvSpPr>
            <p:nvPr/>
          </p:nvSpPr>
          <p:spPr>
            <a:xfrm>
              <a:off x="9062625" y="2759081"/>
              <a:ext cx="1801713" cy="369332"/>
            </a:xfrm>
            <a:prstGeom prst="rect">
              <a:avLst/>
            </a:prstGeom>
            <a:noFill/>
          </p:spPr>
          <p:txBody>
            <a:bodyPr wrap="square" rtlCol="0">
              <a:spAutoFit/>
            </a:bodyPr>
            <a:lstStyle/>
            <a:p>
              <a:r>
                <a:rPr lang="en-US" dirty="0"/>
                <a:t>DP CD127</a:t>
              </a:r>
              <a:r>
                <a:rPr lang="en-US" baseline="30000" dirty="0"/>
                <a:t>+</a:t>
              </a:r>
              <a:endParaRPr lang="en-US" dirty="0"/>
            </a:p>
          </p:txBody>
        </p:sp>
        <p:sp>
          <p:nvSpPr>
            <p:cNvPr id="15" name="TextBox 14">
              <a:extLst>
                <a:ext uri="{FF2B5EF4-FFF2-40B4-BE49-F238E27FC236}">
                  <a16:creationId xmlns:a16="http://schemas.microsoft.com/office/drawing/2014/main" id="{2C321DAE-F3D9-3659-955D-3B1179FB1778}"/>
                </a:ext>
              </a:extLst>
            </p:cNvPr>
            <p:cNvSpPr txBox="1">
              <a:spLocks noChangeAspect="1"/>
            </p:cNvSpPr>
            <p:nvPr/>
          </p:nvSpPr>
          <p:spPr>
            <a:xfrm>
              <a:off x="9151525" y="2172314"/>
              <a:ext cx="1801713" cy="369332"/>
            </a:xfrm>
            <a:prstGeom prst="rect">
              <a:avLst/>
            </a:prstGeom>
            <a:noFill/>
          </p:spPr>
          <p:txBody>
            <a:bodyPr wrap="square" rtlCol="0">
              <a:spAutoFit/>
            </a:bodyPr>
            <a:lstStyle/>
            <a:p>
              <a:r>
                <a:rPr lang="en-US" b="1" dirty="0"/>
                <a:t>DP PD1</a:t>
              </a:r>
              <a:r>
                <a:rPr lang="en-US" b="1" baseline="30000" dirty="0"/>
                <a:t>+</a:t>
              </a:r>
              <a:endParaRPr lang="en-US" b="1" dirty="0"/>
            </a:p>
          </p:txBody>
        </p:sp>
        <p:sp>
          <p:nvSpPr>
            <p:cNvPr id="17" name="Rectangle 16">
              <a:extLst>
                <a:ext uri="{FF2B5EF4-FFF2-40B4-BE49-F238E27FC236}">
                  <a16:creationId xmlns:a16="http://schemas.microsoft.com/office/drawing/2014/main" id="{380622F6-6CC1-A34C-300E-55E6EB4862D5}"/>
                </a:ext>
              </a:extLst>
            </p:cNvPr>
            <p:cNvSpPr/>
            <p:nvPr/>
          </p:nvSpPr>
          <p:spPr>
            <a:xfrm>
              <a:off x="5753547" y="1387443"/>
              <a:ext cx="4604891" cy="2964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5E22A52E-3449-1E26-2610-2CACEADE942C}"/>
                </a:ext>
              </a:extLst>
            </p:cNvPr>
            <p:cNvCxnSpPr/>
            <p:nvPr/>
          </p:nvCxnSpPr>
          <p:spPr>
            <a:xfrm>
              <a:off x="6613931" y="3248460"/>
              <a:ext cx="227792" cy="439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FF8C4C-D2DE-E12F-3DD8-524A9177EE6D}"/>
                </a:ext>
              </a:extLst>
            </p:cNvPr>
            <p:cNvSpPr/>
            <p:nvPr/>
          </p:nvSpPr>
          <p:spPr>
            <a:xfrm>
              <a:off x="8070717" y="3263347"/>
              <a:ext cx="1158905" cy="86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FBEE0EDF-728F-181C-29BF-AE532F6393C8}"/>
                </a:ext>
              </a:extLst>
            </p:cNvPr>
            <p:cNvSpPr txBox="1">
              <a:spLocks noChangeAspect="1"/>
            </p:cNvSpPr>
            <p:nvPr/>
          </p:nvSpPr>
          <p:spPr>
            <a:xfrm>
              <a:off x="6182834" y="3680361"/>
              <a:ext cx="1801713" cy="646331"/>
            </a:xfrm>
            <a:prstGeom prst="rect">
              <a:avLst/>
            </a:prstGeom>
            <a:noFill/>
          </p:spPr>
          <p:txBody>
            <a:bodyPr wrap="square" rtlCol="0">
              <a:spAutoFit/>
            </a:bodyPr>
            <a:lstStyle/>
            <a:p>
              <a:r>
                <a:rPr lang="en-US" dirty="0"/>
                <a:t>non-exhausted (not DP) CD127</a:t>
              </a:r>
              <a:r>
                <a:rPr lang="en-US" baseline="30000" dirty="0"/>
                <a:t>+</a:t>
              </a:r>
              <a:endParaRPr lang="en-US" dirty="0"/>
            </a:p>
          </p:txBody>
        </p:sp>
        <p:sp>
          <p:nvSpPr>
            <p:cNvPr id="21" name="TextBox 20">
              <a:extLst>
                <a:ext uri="{FF2B5EF4-FFF2-40B4-BE49-F238E27FC236}">
                  <a16:creationId xmlns:a16="http://schemas.microsoft.com/office/drawing/2014/main" id="{B7D0091C-26E7-8EBC-6EA5-6ADF78CB8524}"/>
                </a:ext>
              </a:extLst>
            </p:cNvPr>
            <p:cNvSpPr txBox="1">
              <a:spLocks noChangeAspect="1"/>
            </p:cNvSpPr>
            <p:nvPr/>
          </p:nvSpPr>
          <p:spPr>
            <a:xfrm>
              <a:off x="7844453" y="3379259"/>
              <a:ext cx="1801713" cy="646331"/>
            </a:xfrm>
            <a:prstGeom prst="rect">
              <a:avLst/>
            </a:prstGeom>
            <a:noFill/>
          </p:spPr>
          <p:txBody>
            <a:bodyPr wrap="square" rtlCol="0">
              <a:spAutoFit/>
            </a:bodyPr>
            <a:lstStyle/>
            <a:p>
              <a:r>
                <a:rPr lang="en-US" b="1" dirty="0"/>
                <a:t>TIGIT</a:t>
              </a:r>
              <a:r>
                <a:rPr lang="en-US" b="1" baseline="30000" dirty="0"/>
                <a:t>-</a:t>
              </a:r>
              <a:r>
                <a:rPr lang="en-US" b="1" dirty="0"/>
                <a:t>KLRG1</a:t>
              </a:r>
              <a:r>
                <a:rPr lang="en-US" b="1" baseline="30000" dirty="0"/>
                <a:t>-</a:t>
              </a:r>
              <a:r>
                <a:rPr lang="en-US" b="1" dirty="0"/>
                <a:t> (DN)</a:t>
              </a:r>
            </a:p>
          </p:txBody>
        </p:sp>
        <p:sp>
          <p:nvSpPr>
            <p:cNvPr id="22" name="TextBox 21">
              <a:extLst>
                <a:ext uri="{FF2B5EF4-FFF2-40B4-BE49-F238E27FC236}">
                  <a16:creationId xmlns:a16="http://schemas.microsoft.com/office/drawing/2014/main" id="{6644B31C-7837-87F5-8684-BF9F91BE2204}"/>
                </a:ext>
              </a:extLst>
            </p:cNvPr>
            <p:cNvSpPr txBox="1">
              <a:spLocks noChangeAspect="1"/>
            </p:cNvSpPr>
            <p:nvPr/>
          </p:nvSpPr>
          <p:spPr>
            <a:xfrm>
              <a:off x="5323138" y="1862325"/>
              <a:ext cx="1801713" cy="646331"/>
            </a:xfrm>
            <a:prstGeom prst="rect">
              <a:avLst/>
            </a:prstGeom>
            <a:noFill/>
          </p:spPr>
          <p:txBody>
            <a:bodyPr wrap="square" rtlCol="0">
              <a:spAutoFit/>
            </a:bodyPr>
            <a:lstStyle/>
            <a:p>
              <a:pPr algn="ctr"/>
              <a:r>
                <a:rPr lang="en-US" dirty="0"/>
                <a:t>non-naive</a:t>
              </a:r>
            </a:p>
            <a:p>
              <a:pPr algn="ctr"/>
              <a:r>
                <a:rPr lang="en-US" dirty="0"/>
                <a:t>CD8s</a:t>
              </a:r>
            </a:p>
          </p:txBody>
        </p:sp>
      </p:grpSp>
    </p:spTree>
    <p:extLst>
      <p:ext uri="{BB962C8B-B14F-4D97-AF65-F5344CB8AC3E}">
        <p14:creationId xmlns:p14="http://schemas.microsoft.com/office/powerpoint/2010/main" val="2561542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8" y="593725"/>
            <a:ext cx="10490201" cy="1325563"/>
          </a:xfrm>
        </p:spPr>
        <p:txBody>
          <a:bodyPr>
            <a:normAutofit/>
          </a:bodyPr>
          <a:lstStyle/>
          <a:p>
            <a:r>
              <a:rPr lang="en-US" dirty="0" err="1"/>
              <a:t>ATACseq</a:t>
            </a:r>
            <a:r>
              <a:rPr lang="en-US" dirty="0"/>
              <a:t> yields both nuclear and mitochondrial DNA</a:t>
            </a:r>
          </a:p>
        </p:txBody>
      </p:sp>
      <p:pic>
        <p:nvPicPr>
          <p:cNvPr id="3" name="Picture 2">
            <a:extLst>
              <a:ext uri="{FF2B5EF4-FFF2-40B4-BE49-F238E27FC236}">
                <a16:creationId xmlns:a16="http://schemas.microsoft.com/office/drawing/2014/main" id="{2E83303A-762E-ABD9-7430-6AA23D48D205}"/>
              </a:ext>
            </a:extLst>
          </p:cNvPr>
          <p:cNvPicPr>
            <a:picLocks noChangeAspect="1"/>
          </p:cNvPicPr>
          <p:nvPr/>
        </p:nvPicPr>
        <p:blipFill>
          <a:blip r:embed="rId3"/>
          <a:stretch>
            <a:fillRect/>
          </a:stretch>
        </p:blipFill>
        <p:spPr>
          <a:xfrm>
            <a:off x="3007756" y="2596167"/>
            <a:ext cx="4270999" cy="2542479"/>
          </a:xfrm>
          <a:prstGeom prst="rect">
            <a:avLst/>
          </a:prstGeom>
        </p:spPr>
      </p:pic>
      <p:sp>
        <p:nvSpPr>
          <p:cNvPr id="7" name="TextBox 6">
            <a:extLst>
              <a:ext uri="{FF2B5EF4-FFF2-40B4-BE49-F238E27FC236}">
                <a16:creationId xmlns:a16="http://schemas.microsoft.com/office/drawing/2014/main" id="{DB694E05-4CDA-99D2-3A06-8299DB832C14}"/>
              </a:ext>
            </a:extLst>
          </p:cNvPr>
          <p:cNvSpPr txBox="1"/>
          <p:nvPr/>
        </p:nvSpPr>
        <p:spPr>
          <a:xfrm>
            <a:off x="3519119" y="5165496"/>
            <a:ext cx="6476056" cy="369332"/>
          </a:xfrm>
          <a:prstGeom prst="rect">
            <a:avLst/>
          </a:prstGeom>
          <a:noFill/>
        </p:spPr>
        <p:txBody>
          <a:bodyPr wrap="square">
            <a:spAutoFit/>
          </a:bodyPr>
          <a:lstStyle/>
          <a:p>
            <a:r>
              <a:rPr lang="en-US" dirty="0"/>
              <a:t>Lareau et al. (2023) </a:t>
            </a:r>
            <a:r>
              <a:rPr lang="en-US" i="1" dirty="0"/>
              <a:t>Nat </a:t>
            </a:r>
            <a:r>
              <a:rPr lang="en-US" i="1" dirty="0" err="1"/>
              <a:t>Protoc</a:t>
            </a:r>
            <a:endParaRPr lang="en-US" i="1" dirty="0"/>
          </a:p>
        </p:txBody>
      </p:sp>
      <p:sp>
        <p:nvSpPr>
          <p:cNvPr id="9" name="Content Placeholder 2">
            <a:extLst>
              <a:ext uri="{FF2B5EF4-FFF2-40B4-BE49-F238E27FC236}">
                <a16:creationId xmlns:a16="http://schemas.microsoft.com/office/drawing/2014/main" id="{6827BF52-B45F-8A15-9FB4-EE6F0E74EEB5}"/>
              </a:ext>
            </a:extLst>
          </p:cNvPr>
          <p:cNvSpPr>
            <a:spLocks noGrp="1"/>
          </p:cNvSpPr>
          <p:nvPr>
            <p:ph idx="1"/>
          </p:nvPr>
        </p:nvSpPr>
        <p:spPr>
          <a:xfrm>
            <a:off x="838202" y="1919289"/>
            <a:ext cx="2797096" cy="4623402"/>
          </a:xfrm>
        </p:spPr>
        <p:txBody>
          <a:bodyPr>
            <a:normAutofit/>
          </a:bodyPr>
          <a:lstStyle/>
          <a:p>
            <a:r>
              <a:rPr lang="en-US" dirty="0"/>
              <a:t>DNA mutation rate much higher in MT DNA than nuclear DNA</a:t>
            </a:r>
          </a:p>
          <a:p>
            <a:r>
              <a:rPr lang="en-US" dirty="0"/>
              <a:t>MT mutations are passed down to daughter cells, can help track cell lineages</a:t>
            </a:r>
          </a:p>
        </p:txBody>
      </p:sp>
      <p:pic>
        <p:nvPicPr>
          <p:cNvPr id="10" name="Picture 9">
            <a:extLst>
              <a:ext uri="{FF2B5EF4-FFF2-40B4-BE49-F238E27FC236}">
                <a16:creationId xmlns:a16="http://schemas.microsoft.com/office/drawing/2014/main" id="{066035DC-1AC1-AC4D-EEAF-E7454EA86A66}"/>
              </a:ext>
            </a:extLst>
          </p:cNvPr>
          <p:cNvPicPr>
            <a:picLocks noChangeAspect="1"/>
          </p:cNvPicPr>
          <p:nvPr/>
        </p:nvPicPr>
        <p:blipFill>
          <a:blip r:embed="rId4"/>
          <a:stretch>
            <a:fillRect/>
          </a:stretch>
        </p:blipFill>
        <p:spPr>
          <a:xfrm>
            <a:off x="7278755" y="2596167"/>
            <a:ext cx="4913245" cy="2988831"/>
          </a:xfrm>
          <a:prstGeom prst="rect">
            <a:avLst/>
          </a:prstGeom>
        </p:spPr>
      </p:pic>
    </p:spTree>
    <p:extLst>
      <p:ext uri="{BB962C8B-B14F-4D97-AF65-F5344CB8AC3E}">
        <p14:creationId xmlns:p14="http://schemas.microsoft.com/office/powerpoint/2010/main" val="1848368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27347-2BB8-293F-CCE0-BC24476FC17D}"/>
              </a:ext>
            </a:extLst>
          </p:cNvPr>
          <p:cNvPicPr>
            <a:picLocks noChangeAspect="1"/>
          </p:cNvPicPr>
          <p:nvPr/>
        </p:nvPicPr>
        <p:blipFill>
          <a:blip r:embed="rId3"/>
          <a:stretch>
            <a:fillRect/>
          </a:stretch>
        </p:blipFill>
        <p:spPr>
          <a:xfrm>
            <a:off x="1806118" y="1919288"/>
            <a:ext cx="7204068" cy="4472911"/>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As expected, do observe more MT SNVs within hypervariable regions</a:t>
            </a:r>
          </a:p>
        </p:txBody>
      </p:sp>
      <p:sp>
        <p:nvSpPr>
          <p:cNvPr id="7" name="TextBox 6">
            <a:extLst>
              <a:ext uri="{FF2B5EF4-FFF2-40B4-BE49-F238E27FC236}">
                <a16:creationId xmlns:a16="http://schemas.microsoft.com/office/drawing/2014/main" id="{92C9DB9B-285C-62F7-DA5E-EE0620C1A2C6}"/>
              </a:ext>
            </a:extLst>
          </p:cNvPr>
          <p:cNvSpPr txBox="1"/>
          <p:nvPr/>
        </p:nvSpPr>
        <p:spPr>
          <a:xfrm>
            <a:off x="2466277" y="6054829"/>
            <a:ext cx="750949" cy="369332"/>
          </a:xfrm>
          <a:prstGeom prst="rect">
            <a:avLst/>
          </a:prstGeom>
          <a:noFill/>
        </p:spPr>
        <p:txBody>
          <a:bodyPr wrap="square" rtlCol="0">
            <a:spAutoFit/>
          </a:bodyPr>
          <a:lstStyle/>
          <a:p>
            <a:r>
              <a:rPr lang="en-US" dirty="0">
                <a:solidFill>
                  <a:srgbClr val="0070C0"/>
                </a:solidFill>
              </a:rPr>
              <a:t>HV2</a:t>
            </a:r>
          </a:p>
        </p:txBody>
      </p:sp>
      <p:sp>
        <p:nvSpPr>
          <p:cNvPr id="8" name="TextBox 7">
            <a:extLst>
              <a:ext uri="{FF2B5EF4-FFF2-40B4-BE49-F238E27FC236}">
                <a16:creationId xmlns:a16="http://schemas.microsoft.com/office/drawing/2014/main" id="{E5FF9035-8A83-9B5B-6B08-CEA2DF86F971}"/>
              </a:ext>
            </a:extLst>
          </p:cNvPr>
          <p:cNvSpPr txBox="1"/>
          <p:nvPr/>
        </p:nvSpPr>
        <p:spPr>
          <a:xfrm>
            <a:off x="8103176" y="6079609"/>
            <a:ext cx="750949" cy="369332"/>
          </a:xfrm>
          <a:prstGeom prst="rect">
            <a:avLst/>
          </a:prstGeom>
          <a:noFill/>
        </p:spPr>
        <p:txBody>
          <a:bodyPr wrap="square" rtlCol="0">
            <a:spAutoFit/>
          </a:bodyPr>
          <a:lstStyle/>
          <a:p>
            <a:r>
              <a:rPr lang="en-US" dirty="0">
                <a:solidFill>
                  <a:srgbClr val="FF0000"/>
                </a:solidFill>
              </a:rPr>
              <a:t>HV1</a:t>
            </a:r>
          </a:p>
        </p:txBody>
      </p:sp>
    </p:spTree>
    <p:extLst>
      <p:ext uri="{BB962C8B-B14F-4D97-AF65-F5344CB8AC3E}">
        <p14:creationId xmlns:p14="http://schemas.microsoft.com/office/powerpoint/2010/main" val="3310624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FAAE10-F9DB-2A33-11FE-D297F907AA22}"/>
              </a:ext>
            </a:extLst>
          </p:cNvPr>
          <p:cNvPicPr>
            <a:picLocks noChangeAspect="1"/>
          </p:cNvPicPr>
          <p:nvPr/>
        </p:nvPicPr>
        <p:blipFill>
          <a:blip r:embed="rId3"/>
          <a:stretch>
            <a:fillRect/>
          </a:stretch>
        </p:blipFill>
        <p:spPr>
          <a:xfrm>
            <a:off x="1974214" y="1670692"/>
            <a:ext cx="7905766" cy="4889240"/>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As expected, most MT variants are private within a donor</a:t>
            </a:r>
          </a:p>
        </p:txBody>
      </p:sp>
      <p:sp>
        <p:nvSpPr>
          <p:cNvPr id="7" name="TextBox 6">
            <a:extLst>
              <a:ext uri="{FF2B5EF4-FFF2-40B4-BE49-F238E27FC236}">
                <a16:creationId xmlns:a16="http://schemas.microsoft.com/office/drawing/2014/main" id="{74675184-D970-A433-8F3B-99644276D818}"/>
              </a:ext>
            </a:extLst>
          </p:cNvPr>
          <p:cNvSpPr txBox="1"/>
          <p:nvPr/>
        </p:nvSpPr>
        <p:spPr>
          <a:xfrm>
            <a:off x="3861627" y="6031524"/>
            <a:ext cx="892126" cy="528408"/>
          </a:xfrm>
          <a:prstGeom prst="rect">
            <a:avLst/>
          </a:prstGeom>
          <a:noFill/>
        </p:spPr>
        <p:txBody>
          <a:bodyPr wrap="square" rtlCol="0">
            <a:spAutoFit/>
          </a:bodyPr>
          <a:lstStyle/>
          <a:p>
            <a:r>
              <a:rPr lang="en-US" sz="1400" dirty="0"/>
              <a:t>Donor</a:t>
            </a:r>
          </a:p>
          <a:p>
            <a:r>
              <a:rPr lang="en-US" sz="1400" dirty="0"/>
              <a:t>ID</a:t>
            </a:r>
          </a:p>
        </p:txBody>
      </p:sp>
    </p:spTree>
    <p:extLst>
      <p:ext uri="{BB962C8B-B14F-4D97-AF65-F5344CB8AC3E}">
        <p14:creationId xmlns:p14="http://schemas.microsoft.com/office/powerpoint/2010/main" val="2639811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10693400" cy="1325563"/>
          </a:xfrm>
        </p:spPr>
        <p:txBody>
          <a:bodyPr>
            <a:noAutofit/>
          </a:bodyPr>
          <a:lstStyle/>
          <a:p>
            <a:r>
              <a:rPr lang="en-US" dirty="0"/>
              <a:t>DP CD57</a:t>
            </a:r>
            <a:r>
              <a:rPr lang="en-US" baseline="30000" dirty="0"/>
              <a:t>+</a:t>
            </a:r>
            <a:r>
              <a:rPr lang="en-US" dirty="0"/>
              <a:t> has most MT seq variants, non-exhausted CD127</a:t>
            </a:r>
            <a:r>
              <a:rPr lang="en-US" baseline="30000" dirty="0"/>
              <a:t>+</a:t>
            </a:r>
            <a:r>
              <a:rPr lang="en-US" dirty="0"/>
              <a:t> has fewest</a:t>
            </a:r>
          </a:p>
        </p:txBody>
      </p:sp>
      <p:sp>
        <p:nvSpPr>
          <p:cNvPr id="5" name="TextBox 4">
            <a:extLst>
              <a:ext uri="{FF2B5EF4-FFF2-40B4-BE49-F238E27FC236}">
                <a16:creationId xmlns:a16="http://schemas.microsoft.com/office/drawing/2014/main" id="{922DF619-1C22-B857-C24F-99A42171CF08}"/>
              </a:ext>
            </a:extLst>
          </p:cNvPr>
          <p:cNvSpPr txBox="1"/>
          <p:nvPr/>
        </p:nvSpPr>
        <p:spPr>
          <a:xfrm>
            <a:off x="4782574" y="5772393"/>
            <a:ext cx="1608967" cy="369332"/>
          </a:xfrm>
          <a:prstGeom prst="rect">
            <a:avLst/>
          </a:prstGeom>
          <a:noFill/>
        </p:spPr>
        <p:txBody>
          <a:bodyPr wrap="none" rtlCol="0">
            <a:spAutoFit/>
          </a:bodyPr>
          <a:lstStyle/>
          <a:p>
            <a:r>
              <a:rPr lang="en-US" dirty="0"/>
              <a:t>n = 10 (donors)</a:t>
            </a:r>
          </a:p>
        </p:txBody>
      </p:sp>
      <p:pic>
        <p:nvPicPr>
          <p:cNvPr id="9" name="Picture 8">
            <a:extLst>
              <a:ext uri="{FF2B5EF4-FFF2-40B4-BE49-F238E27FC236}">
                <a16:creationId xmlns:a16="http://schemas.microsoft.com/office/drawing/2014/main" id="{FBC087AC-F9AC-66D3-E0FA-43774CB59271}"/>
              </a:ext>
            </a:extLst>
          </p:cNvPr>
          <p:cNvPicPr>
            <a:picLocks noChangeAspect="1"/>
          </p:cNvPicPr>
          <p:nvPr/>
        </p:nvPicPr>
        <p:blipFill>
          <a:blip r:embed="rId3"/>
          <a:stretch>
            <a:fillRect/>
          </a:stretch>
        </p:blipFill>
        <p:spPr>
          <a:xfrm>
            <a:off x="3142623" y="2232265"/>
            <a:ext cx="5725701" cy="3540128"/>
          </a:xfrm>
          <a:prstGeom prst="rect">
            <a:avLst/>
          </a:prstGeom>
        </p:spPr>
      </p:pic>
      <p:cxnSp>
        <p:nvCxnSpPr>
          <p:cNvPr id="11" name="Straight Connector 10">
            <a:extLst>
              <a:ext uri="{FF2B5EF4-FFF2-40B4-BE49-F238E27FC236}">
                <a16:creationId xmlns:a16="http://schemas.microsoft.com/office/drawing/2014/main" id="{F7B05A3D-70A0-ED8E-69E4-1F51C214C599}"/>
              </a:ext>
            </a:extLst>
          </p:cNvPr>
          <p:cNvCxnSpPr>
            <a:cxnSpLocks/>
          </p:cNvCxnSpPr>
          <p:nvPr/>
        </p:nvCxnSpPr>
        <p:spPr>
          <a:xfrm>
            <a:off x="4630066" y="3093415"/>
            <a:ext cx="2405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34BEBA-3940-B426-52CB-8C3624AB4730}"/>
              </a:ext>
            </a:extLst>
          </p:cNvPr>
          <p:cNvCxnSpPr>
            <a:cxnSpLocks/>
          </p:cNvCxnSpPr>
          <p:nvPr/>
        </p:nvCxnSpPr>
        <p:spPr>
          <a:xfrm>
            <a:off x="3957481" y="2707314"/>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557546-8F8B-9F5A-279F-00A81938F2A1}"/>
              </a:ext>
            </a:extLst>
          </p:cNvPr>
          <p:cNvCxnSpPr>
            <a:cxnSpLocks/>
          </p:cNvCxnSpPr>
          <p:nvPr/>
        </p:nvCxnSpPr>
        <p:spPr>
          <a:xfrm>
            <a:off x="6368120" y="3236485"/>
            <a:ext cx="8558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D0B8CEC-5277-8701-472A-DEB31CA4FEA6}"/>
              </a:ext>
            </a:extLst>
          </p:cNvPr>
          <p:cNvSpPr txBox="1"/>
          <p:nvPr/>
        </p:nvSpPr>
        <p:spPr>
          <a:xfrm>
            <a:off x="4044904" y="2714728"/>
            <a:ext cx="261610" cy="276999"/>
          </a:xfrm>
          <a:prstGeom prst="rect">
            <a:avLst/>
          </a:prstGeom>
          <a:noFill/>
        </p:spPr>
        <p:txBody>
          <a:bodyPr wrap="none" rtlCol="0">
            <a:spAutoFit/>
          </a:bodyPr>
          <a:lstStyle/>
          <a:p>
            <a:r>
              <a:rPr lang="en-US" sz="1200" dirty="0"/>
              <a:t>*</a:t>
            </a:r>
          </a:p>
        </p:txBody>
      </p:sp>
      <p:sp>
        <p:nvSpPr>
          <p:cNvPr id="39" name="TextBox 38">
            <a:extLst>
              <a:ext uri="{FF2B5EF4-FFF2-40B4-BE49-F238E27FC236}">
                <a16:creationId xmlns:a16="http://schemas.microsoft.com/office/drawing/2014/main" id="{76027FC1-ACC8-B7EB-0849-B9EC7A7504BA}"/>
              </a:ext>
            </a:extLst>
          </p:cNvPr>
          <p:cNvSpPr txBox="1"/>
          <p:nvPr/>
        </p:nvSpPr>
        <p:spPr>
          <a:xfrm>
            <a:off x="4619546" y="3131144"/>
            <a:ext cx="261610" cy="276999"/>
          </a:xfrm>
          <a:prstGeom prst="rect">
            <a:avLst/>
          </a:prstGeom>
          <a:noFill/>
        </p:spPr>
        <p:txBody>
          <a:bodyPr wrap="none" rtlCol="0">
            <a:spAutoFit/>
          </a:bodyPr>
          <a:lstStyle/>
          <a:p>
            <a:r>
              <a:rPr lang="en-US" sz="1200" dirty="0"/>
              <a:t>*</a:t>
            </a:r>
          </a:p>
        </p:txBody>
      </p:sp>
      <p:cxnSp>
        <p:nvCxnSpPr>
          <p:cNvPr id="40" name="Straight Connector 39">
            <a:extLst>
              <a:ext uri="{FF2B5EF4-FFF2-40B4-BE49-F238E27FC236}">
                <a16:creationId xmlns:a16="http://schemas.microsoft.com/office/drawing/2014/main" id="{370CE5CF-5EE3-E9AE-8E8F-95A40915A7B2}"/>
              </a:ext>
            </a:extLst>
          </p:cNvPr>
          <p:cNvCxnSpPr>
            <a:cxnSpLocks/>
          </p:cNvCxnSpPr>
          <p:nvPr/>
        </p:nvCxnSpPr>
        <p:spPr>
          <a:xfrm>
            <a:off x="4160277" y="2745479"/>
            <a:ext cx="2405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1E4A10-6C3F-EED5-713B-DFFB493B8A02}"/>
              </a:ext>
            </a:extLst>
          </p:cNvPr>
          <p:cNvSpPr txBox="1"/>
          <p:nvPr/>
        </p:nvSpPr>
        <p:spPr>
          <a:xfrm>
            <a:off x="4160277" y="2753481"/>
            <a:ext cx="261610" cy="276999"/>
          </a:xfrm>
          <a:prstGeom prst="rect">
            <a:avLst/>
          </a:prstGeom>
          <a:noFill/>
        </p:spPr>
        <p:txBody>
          <a:bodyPr wrap="none" rtlCol="0">
            <a:spAutoFit/>
          </a:bodyPr>
          <a:lstStyle/>
          <a:p>
            <a:r>
              <a:rPr lang="en-US" sz="1200" dirty="0"/>
              <a:t>*</a:t>
            </a:r>
          </a:p>
        </p:txBody>
      </p:sp>
      <p:cxnSp>
        <p:nvCxnSpPr>
          <p:cNvPr id="42" name="Straight Connector 41">
            <a:extLst>
              <a:ext uri="{FF2B5EF4-FFF2-40B4-BE49-F238E27FC236}">
                <a16:creationId xmlns:a16="http://schemas.microsoft.com/office/drawing/2014/main" id="{8FBB48E8-BE3E-2906-2238-39727EF653C0}"/>
              </a:ext>
            </a:extLst>
          </p:cNvPr>
          <p:cNvCxnSpPr>
            <a:cxnSpLocks/>
          </p:cNvCxnSpPr>
          <p:nvPr/>
        </p:nvCxnSpPr>
        <p:spPr>
          <a:xfrm>
            <a:off x="4422642" y="2707314"/>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2757F35-4D5A-A165-5BF1-5DCCF9A0E26A}"/>
              </a:ext>
            </a:extLst>
          </p:cNvPr>
          <p:cNvSpPr txBox="1"/>
          <p:nvPr/>
        </p:nvSpPr>
        <p:spPr>
          <a:xfrm>
            <a:off x="4492632" y="2716998"/>
            <a:ext cx="338554" cy="276999"/>
          </a:xfrm>
          <a:prstGeom prst="rect">
            <a:avLst/>
          </a:prstGeom>
          <a:noFill/>
        </p:spPr>
        <p:txBody>
          <a:bodyPr wrap="none" rtlCol="0">
            <a:spAutoFit/>
          </a:bodyPr>
          <a:lstStyle/>
          <a:p>
            <a:r>
              <a:rPr lang="en-US" sz="1200" dirty="0"/>
              <a:t>**</a:t>
            </a:r>
          </a:p>
        </p:txBody>
      </p:sp>
      <p:cxnSp>
        <p:nvCxnSpPr>
          <p:cNvPr id="44" name="Straight Connector 43">
            <a:extLst>
              <a:ext uri="{FF2B5EF4-FFF2-40B4-BE49-F238E27FC236}">
                <a16:creationId xmlns:a16="http://schemas.microsoft.com/office/drawing/2014/main" id="{E1F94EAD-8C35-5239-DE12-8A1F6E909470}"/>
              </a:ext>
            </a:extLst>
          </p:cNvPr>
          <p:cNvCxnSpPr>
            <a:cxnSpLocks/>
          </p:cNvCxnSpPr>
          <p:nvPr/>
        </p:nvCxnSpPr>
        <p:spPr>
          <a:xfrm>
            <a:off x="6786228" y="3528454"/>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FB4BA86-9F89-7919-5B63-A45E446485A7}"/>
              </a:ext>
            </a:extLst>
          </p:cNvPr>
          <p:cNvSpPr txBox="1"/>
          <p:nvPr/>
        </p:nvSpPr>
        <p:spPr>
          <a:xfrm>
            <a:off x="6873651" y="3535868"/>
            <a:ext cx="261610" cy="276999"/>
          </a:xfrm>
          <a:prstGeom prst="rect">
            <a:avLst/>
          </a:prstGeom>
          <a:noFill/>
        </p:spPr>
        <p:txBody>
          <a:bodyPr wrap="none" rtlCol="0">
            <a:spAutoFit/>
          </a:bodyPr>
          <a:lstStyle/>
          <a:p>
            <a:r>
              <a:rPr lang="en-US" sz="1200" dirty="0"/>
              <a:t>*</a:t>
            </a:r>
          </a:p>
        </p:txBody>
      </p:sp>
      <p:sp>
        <p:nvSpPr>
          <p:cNvPr id="46" name="TextBox 45">
            <a:extLst>
              <a:ext uri="{FF2B5EF4-FFF2-40B4-BE49-F238E27FC236}">
                <a16:creationId xmlns:a16="http://schemas.microsoft.com/office/drawing/2014/main" id="{B1238087-DCF9-18D6-F121-AF542E506C9A}"/>
              </a:ext>
            </a:extLst>
          </p:cNvPr>
          <p:cNvSpPr txBox="1"/>
          <p:nvPr/>
        </p:nvSpPr>
        <p:spPr>
          <a:xfrm>
            <a:off x="6665233" y="3230267"/>
            <a:ext cx="261610" cy="276999"/>
          </a:xfrm>
          <a:prstGeom prst="rect">
            <a:avLst/>
          </a:prstGeom>
          <a:noFill/>
        </p:spPr>
        <p:txBody>
          <a:bodyPr wrap="none" rtlCol="0">
            <a:spAutoFit/>
          </a:bodyPr>
          <a:lstStyle/>
          <a:p>
            <a:r>
              <a:rPr lang="en-US" sz="1200" dirty="0"/>
              <a:t>*</a:t>
            </a:r>
          </a:p>
        </p:txBody>
      </p:sp>
      <p:cxnSp>
        <p:nvCxnSpPr>
          <p:cNvPr id="47" name="Straight Connector 46">
            <a:extLst>
              <a:ext uri="{FF2B5EF4-FFF2-40B4-BE49-F238E27FC236}">
                <a16:creationId xmlns:a16="http://schemas.microsoft.com/office/drawing/2014/main" id="{5C43DE5C-2DAB-FFF7-CC80-998B64D81BEF}"/>
              </a:ext>
            </a:extLst>
          </p:cNvPr>
          <p:cNvCxnSpPr>
            <a:cxnSpLocks/>
          </p:cNvCxnSpPr>
          <p:nvPr/>
        </p:nvCxnSpPr>
        <p:spPr>
          <a:xfrm>
            <a:off x="5597835" y="3023066"/>
            <a:ext cx="437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08AAC7C-637E-E31A-9858-013A525EA60F}"/>
              </a:ext>
            </a:extLst>
          </p:cNvPr>
          <p:cNvSpPr txBox="1"/>
          <p:nvPr/>
        </p:nvSpPr>
        <p:spPr>
          <a:xfrm>
            <a:off x="5685258" y="3030480"/>
            <a:ext cx="261610" cy="276999"/>
          </a:xfrm>
          <a:prstGeom prst="rect">
            <a:avLst/>
          </a:prstGeom>
          <a:noFill/>
        </p:spPr>
        <p:txBody>
          <a:bodyPr wrap="none" rtlCol="0">
            <a:spAutoFit/>
          </a:bodyPr>
          <a:lstStyle/>
          <a:p>
            <a:r>
              <a:rPr lang="en-US" sz="1200" dirty="0"/>
              <a:t>*</a:t>
            </a:r>
          </a:p>
        </p:txBody>
      </p:sp>
      <p:sp>
        <p:nvSpPr>
          <p:cNvPr id="51" name="TextBox 50">
            <a:extLst>
              <a:ext uri="{FF2B5EF4-FFF2-40B4-BE49-F238E27FC236}">
                <a16:creationId xmlns:a16="http://schemas.microsoft.com/office/drawing/2014/main" id="{26F5DF44-C080-FF16-DF43-520C7947F2A4}"/>
              </a:ext>
            </a:extLst>
          </p:cNvPr>
          <p:cNvSpPr txBox="1"/>
          <p:nvPr/>
        </p:nvSpPr>
        <p:spPr>
          <a:xfrm>
            <a:off x="3469319" y="6519951"/>
            <a:ext cx="4679486"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p &lt; 0.05</a:t>
            </a:r>
            <a:endParaRPr lang="en-US" b="0" i="0" u="none" strike="noStrike" dirty="0">
              <a:solidFill>
                <a:srgbClr val="212121"/>
              </a:solidFill>
              <a:effectLst/>
              <a:latin typeface="Cambria" panose="02040503050406030204" pitchFamily="18" charset="0"/>
            </a:endParaRPr>
          </a:p>
        </p:txBody>
      </p:sp>
    </p:spTree>
    <p:extLst>
      <p:ext uri="{BB962C8B-B14F-4D97-AF65-F5344CB8AC3E}">
        <p14:creationId xmlns:p14="http://schemas.microsoft.com/office/powerpoint/2010/main" val="235726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626AD48-296A-8622-F6DB-B1E4938A5DD7}"/>
              </a:ext>
            </a:extLst>
          </p:cNvPr>
          <p:cNvPicPr>
            <a:picLocks noChangeAspect="1"/>
          </p:cNvPicPr>
          <p:nvPr/>
        </p:nvPicPr>
        <p:blipFill>
          <a:blip r:embed="rId3"/>
          <a:stretch>
            <a:fillRect/>
          </a:stretch>
        </p:blipFill>
        <p:spPr>
          <a:xfrm>
            <a:off x="1971810" y="2406046"/>
            <a:ext cx="7685146" cy="3349935"/>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lstStyle/>
          <a:p>
            <a:r>
              <a:rPr lang="en-US" dirty="0"/>
              <a:t>Inferences gained for CD8 differentiation pathway</a:t>
            </a:r>
          </a:p>
        </p:txBody>
      </p:sp>
      <p:sp>
        <p:nvSpPr>
          <p:cNvPr id="4" name="TextBox 3">
            <a:extLst>
              <a:ext uri="{FF2B5EF4-FFF2-40B4-BE49-F238E27FC236}">
                <a16:creationId xmlns:a16="http://schemas.microsoft.com/office/drawing/2014/main" id="{68689AB1-B838-A439-5B31-E658FF28E16F}"/>
              </a:ext>
            </a:extLst>
          </p:cNvPr>
          <p:cNvSpPr txBox="1"/>
          <p:nvPr/>
        </p:nvSpPr>
        <p:spPr>
          <a:xfrm>
            <a:off x="4328813" y="1736458"/>
            <a:ext cx="1265445" cy="784830"/>
          </a:xfrm>
          <a:prstGeom prst="rect">
            <a:avLst/>
          </a:prstGeom>
          <a:noFill/>
        </p:spPr>
        <p:txBody>
          <a:bodyPr wrap="square" rtlCol="0">
            <a:spAutoFit/>
          </a:bodyPr>
          <a:lstStyle/>
          <a:p>
            <a:r>
              <a:rPr lang="en-US" sz="1500" dirty="0"/>
              <a:t>TIGIT</a:t>
            </a:r>
            <a:r>
              <a:rPr lang="en-US" sz="1500" baseline="30000" dirty="0"/>
              <a:t>+</a:t>
            </a:r>
          </a:p>
          <a:p>
            <a:r>
              <a:rPr lang="en-US" sz="1500" dirty="0"/>
              <a:t>KLRG1</a:t>
            </a:r>
            <a:r>
              <a:rPr lang="en-US" sz="1500" baseline="30000" dirty="0"/>
              <a:t>+</a:t>
            </a:r>
          </a:p>
          <a:p>
            <a:r>
              <a:rPr lang="en-US" sz="1500" dirty="0"/>
              <a:t>(DP)</a:t>
            </a:r>
          </a:p>
        </p:txBody>
      </p:sp>
      <p:sp>
        <p:nvSpPr>
          <p:cNvPr id="5" name="TextBox 4">
            <a:extLst>
              <a:ext uri="{FF2B5EF4-FFF2-40B4-BE49-F238E27FC236}">
                <a16:creationId xmlns:a16="http://schemas.microsoft.com/office/drawing/2014/main" id="{A3D71D5C-6023-8B78-E718-609F0DC79F0B}"/>
              </a:ext>
            </a:extLst>
          </p:cNvPr>
          <p:cNvSpPr txBox="1"/>
          <p:nvPr/>
        </p:nvSpPr>
        <p:spPr>
          <a:xfrm>
            <a:off x="4127888" y="5630441"/>
            <a:ext cx="1042210" cy="553998"/>
          </a:xfrm>
          <a:prstGeom prst="rect">
            <a:avLst/>
          </a:prstGeom>
          <a:noFill/>
        </p:spPr>
        <p:txBody>
          <a:bodyPr wrap="square" rtlCol="0">
            <a:spAutoFit/>
          </a:bodyPr>
          <a:lstStyle/>
          <a:p>
            <a:r>
              <a:rPr lang="en-US" sz="1500" dirty="0"/>
              <a:t>DP</a:t>
            </a:r>
          </a:p>
          <a:p>
            <a:r>
              <a:rPr lang="en-US" sz="1500" dirty="0"/>
              <a:t>CD127</a:t>
            </a:r>
            <a:r>
              <a:rPr lang="en-US" sz="1500" baseline="30000" dirty="0"/>
              <a:t>+</a:t>
            </a:r>
          </a:p>
        </p:txBody>
      </p:sp>
      <p:sp>
        <p:nvSpPr>
          <p:cNvPr id="7" name="TextBox 6">
            <a:extLst>
              <a:ext uri="{FF2B5EF4-FFF2-40B4-BE49-F238E27FC236}">
                <a16:creationId xmlns:a16="http://schemas.microsoft.com/office/drawing/2014/main" id="{C901E8E7-9926-2A88-C612-3A82691CC002}"/>
              </a:ext>
            </a:extLst>
          </p:cNvPr>
          <p:cNvSpPr txBox="1"/>
          <p:nvPr/>
        </p:nvSpPr>
        <p:spPr>
          <a:xfrm>
            <a:off x="6245086" y="2082880"/>
            <a:ext cx="1208543" cy="323165"/>
          </a:xfrm>
          <a:prstGeom prst="rect">
            <a:avLst/>
          </a:prstGeom>
          <a:noFill/>
        </p:spPr>
        <p:txBody>
          <a:bodyPr wrap="square" rtlCol="0">
            <a:spAutoFit/>
          </a:bodyPr>
          <a:lstStyle/>
          <a:p>
            <a:r>
              <a:rPr lang="en-US" sz="1500" dirty="0"/>
              <a:t>DP PD-1</a:t>
            </a:r>
            <a:r>
              <a:rPr lang="en-US" sz="1500" baseline="30000" dirty="0"/>
              <a:t>+</a:t>
            </a:r>
          </a:p>
        </p:txBody>
      </p:sp>
      <p:sp>
        <p:nvSpPr>
          <p:cNvPr id="8" name="TextBox 7">
            <a:extLst>
              <a:ext uri="{FF2B5EF4-FFF2-40B4-BE49-F238E27FC236}">
                <a16:creationId xmlns:a16="http://schemas.microsoft.com/office/drawing/2014/main" id="{73E02B36-BC36-A5A8-4E6C-3A53237FF41A}"/>
              </a:ext>
            </a:extLst>
          </p:cNvPr>
          <p:cNvSpPr txBox="1"/>
          <p:nvPr/>
        </p:nvSpPr>
        <p:spPr>
          <a:xfrm>
            <a:off x="8357683" y="2082881"/>
            <a:ext cx="1265447" cy="323165"/>
          </a:xfrm>
          <a:prstGeom prst="rect">
            <a:avLst/>
          </a:prstGeom>
          <a:noFill/>
        </p:spPr>
        <p:txBody>
          <a:bodyPr wrap="square" rtlCol="0">
            <a:spAutoFit/>
          </a:bodyPr>
          <a:lstStyle/>
          <a:p>
            <a:r>
              <a:rPr lang="en-US" sz="1500" dirty="0"/>
              <a:t>DP CD57</a:t>
            </a:r>
            <a:r>
              <a:rPr lang="en-US" sz="1500" baseline="30000" dirty="0"/>
              <a:t>+</a:t>
            </a:r>
          </a:p>
        </p:txBody>
      </p:sp>
      <p:sp>
        <p:nvSpPr>
          <p:cNvPr id="9" name="TextBox 8">
            <a:extLst>
              <a:ext uri="{FF2B5EF4-FFF2-40B4-BE49-F238E27FC236}">
                <a16:creationId xmlns:a16="http://schemas.microsoft.com/office/drawing/2014/main" id="{AB872B26-51BD-4F1B-0215-A28BA9F2F252}"/>
              </a:ext>
            </a:extLst>
          </p:cNvPr>
          <p:cNvSpPr txBox="1"/>
          <p:nvPr/>
        </p:nvSpPr>
        <p:spPr>
          <a:xfrm>
            <a:off x="2392655" y="1852047"/>
            <a:ext cx="989421" cy="553998"/>
          </a:xfrm>
          <a:prstGeom prst="rect">
            <a:avLst/>
          </a:prstGeom>
          <a:noFill/>
        </p:spPr>
        <p:txBody>
          <a:bodyPr wrap="square" rtlCol="0">
            <a:spAutoFit/>
          </a:bodyPr>
          <a:lstStyle/>
          <a:p>
            <a:r>
              <a:rPr lang="en-US" sz="1500" dirty="0"/>
              <a:t>TIGIT</a:t>
            </a:r>
            <a:r>
              <a:rPr lang="en-US" sz="1500" baseline="30000" dirty="0"/>
              <a:t>-</a:t>
            </a:r>
          </a:p>
          <a:p>
            <a:r>
              <a:rPr lang="en-US" sz="1500" dirty="0"/>
              <a:t>KLRG1</a:t>
            </a:r>
            <a:r>
              <a:rPr lang="en-US" sz="1500" baseline="30000" dirty="0"/>
              <a:t>-</a:t>
            </a:r>
          </a:p>
        </p:txBody>
      </p:sp>
      <p:sp>
        <p:nvSpPr>
          <p:cNvPr id="10" name="TextBox 9">
            <a:extLst>
              <a:ext uri="{FF2B5EF4-FFF2-40B4-BE49-F238E27FC236}">
                <a16:creationId xmlns:a16="http://schemas.microsoft.com/office/drawing/2014/main" id="{361AEC88-9D04-4CC4-D72C-A73008AE2923}"/>
              </a:ext>
            </a:extLst>
          </p:cNvPr>
          <p:cNvSpPr txBox="1"/>
          <p:nvPr/>
        </p:nvSpPr>
        <p:spPr>
          <a:xfrm>
            <a:off x="2080564" y="5628710"/>
            <a:ext cx="1938570" cy="553998"/>
          </a:xfrm>
          <a:prstGeom prst="rect">
            <a:avLst/>
          </a:prstGeom>
          <a:noFill/>
        </p:spPr>
        <p:txBody>
          <a:bodyPr wrap="square" rtlCol="0">
            <a:spAutoFit/>
          </a:bodyPr>
          <a:lstStyle/>
          <a:p>
            <a:r>
              <a:rPr lang="en-US" sz="1500" dirty="0"/>
              <a:t>non-exhausted</a:t>
            </a:r>
          </a:p>
          <a:p>
            <a:r>
              <a:rPr lang="en-US" sz="1500" dirty="0"/>
              <a:t>CD127</a:t>
            </a:r>
            <a:r>
              <a:rPr lang="en-US" sz="1500" baseline="30000" dirty="0"/>
              <a:t>+</a:t>
            </a:r>
          </a:p>
        </p:txBody>
      </p:sp>
    </p:spTree>
    <p:extLst>
      <p:ext uri="{BB962C8B-B14F-4D97-AF65-F5344CB8AC3E}">
        <p14:creationId xmlns:p14="http://schemas.microsoft.com/office/powerpoint/2010/main" val="100045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Project 2: </a:t>
            </a:r>
            <a:r>
              <a:rPr lang="en-US" dirty="0"/>
              <a:t>why do some people on immune checkpoint blockade develop immune-related adverse events (</a:t>
            </a:r>
            <a:r>
              <a:rPr lang="en-US" dirty="0" err="1"/>
              <a:t>irAEs</a:t>
            </a:r>
            <a:r>
              <a:rPr lang="en-US" dirty="0"/>
              <a:t>)?</a:t>
            </a:r>
            <a:endParaRPr lang="en-US" dirty="0">
              <a:cs typeface="Arial" panose="020B0604020202020204" pitchFamily="34" charset="0"/>
            </a:endParaRPr>
          </a:p>
        </p:txBody>
      </p:sp>
    </p:spTree>
    <p:extLst>
      <p:ext uri="{BB962C8B-B14F-4D97-AF65-F5344CB8AC3E}">
        <p14:creationId xmlns:p14="http://schemas.microsoft.com/office/powerpoint/2010/main" val="3664415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1C03-C348-88F4-4D3B-631B51B9C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46C84-7567-CCF2-66CB-30D1E01013DB}"/>
              </a:ext>
            </a:extLst>
          </p:cNvPr>
          <p:cNvSpPr>
            <a:spLocks noGrp="1"/>
          </p:cNvSpPr>
          <p:nvPr>
            <p:ph type="title"/>
          </p:nvPr>
        </p:nvSpPr>
        <p:spPr>
          <a:xfrm>
            <a:off x="838200" y="593725"/>
            <a:ext cx="10515600" cy="1325563"/>
          </a:xfrm>
        </p:spPr>
        <p:txBody>
          <a:bodyPr>
            <a:normAutofit/>
          </a:bodyPr>
          <a:lstStyle/>
          <a:p>
            <a:r>
              <a:rPr lang="en-US" dirty="0"/>
              <a:t>Immune checkpoint blockade (ICB) has revolutionized cancer treatment</a:t>
            </a:r>
          </a:p>
        </p:txBody>
      </p:sp>
      <p:pic>
        <p:nvPicPr>
          <p:cNvPr id="8" name="Picture 7">
            <a:extLst>
              <a:ext uri="{FF2B5EF4-FFF2-40B4-BE49-F238E27FC236}">
                <a16:creationId xmlns:a16="http://schemas.microsoft.com/office/drawing/2014/main" id="{DAD0CBAD-99C0-934D-C373-FA83C984BFC4}"/>
              </a:ext>
            </a:extLst>
          </p:cNvPr>
          <p:cNvPicPr>
            <a:picLocks noChangeAspect="1"/>
          </p:cNvPicPr>
          <p:nvPr/>
        </p:nvPicPr>
        <p:blipFill>
          <a:blip r:embed="rId3"/>
          <a:stretch>
            <a:fillRect/>
          </a:stretch>
        </p:blipFill>
        <p:spPr>
          <a:xfrm>
            <a:off x="2682240" y="1769347"/>
            <a:ext cx="6151880" cy="5088653"/>
          </a:xfrm>
          <a:prstGeom prst="rect">
            <a:avLst/>
          </a:prstGeom>
        </p:spPr>
      </p:pic>
      <p:sp>
        <p:nvSpPr>
          <p:cNvPr id="3" name="TextBox 2">
            <a:extLst>
              <a:ext uri="{FF2B5EF4-FFF2-40B4-BE49-F238E27FC236}">
                <a16:creationId xmlns:a16="http://schemas.microsoft.com/office/drawing/2014/main" id="{36AE1634-58B9-1AA8-A15E-BD81BE705576}"/>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1910653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ICB can lead to the development of immune-related adverse events (</a:t>
            </a:r>
            <a:r>
              <a:rPr lang="en-US" dirty="0" err="1"/>
              <a:t>irAEs</a:t>
            </a:r>
            <a:r>
              <a:rPr lang="en-US" dirty="0"/>
              <a:t>)</a:t>
            </a:r>
          </a:p>
        </p:txBody>
      </p:sp>
      <p:pic>
        <p:nvPicPr>
          <p:cNvPr id="4" name="Picture 3">
            <a:extLst>
              <a:ext uri="{FF2B5EF4-FFF2-40B4-BE49-F238E27FC236}">
                <a16:creationId xmlns:a16="http://schemas.microsoft.com/office/drawing/2014/main" id="{B9FF98EA-5BF4-E141-F1EF-13C9FBC04BC8}"/>
              </a:ext>
            </a:extLst>
          </p:cNvPr>
          <p:cNvPicPr>
            <a:picLocks noChangeAspect="1"/>
          </p:cNvPicPr>
          <p:nvPr/>
        </p:nvPicPr>
        <p:blipFill>
          <a:blip r:embed="rId3"/>
          <a:stretch>
            <a:fillRect/>
          </a:stretch>
        </p:blipFill>
        <p:spPr>
          <a:xfrm>
            <a:off x="3621729" y="1784196"/>
            <a:ext cx="4160087" cy="5029200"/>
          </a:xfrm>
          <a:prstGeom prst="rect">
            <a:avLst/>
          </a:prstGeom>
        </p:spPr>
      </p:pic>
      <p:sp>
        <p:nvSpPr>
          <p:cNvPr id="5" name="TextBox 4">
            <a:extLst>
              <a:ext uri="{FF2B5EF4-FFF2-40B4-BE49-F238E27FC236}">
                <a16:creationId xmlns:a16="http://schemas.microsoft.com/office/drawing/2014/main" id="{6A2B38F8-B21A-4C26-D8B5-0A16BEA5DB7C}"/>
              </a:ext>
            </a:extLst>
          </p:cNvPr>
          <p:cNvSpPr txBox="1"/>
          <p:nvPr/>
        </p:nvSpPr>
        <p:spPr>
          <a:xfrm>
            <a:off x="8780719" y="6488668"/>
            <a:ext cx="6096000" cy="369332"/>
          </a:xfrm>
          <a:prstGeom prst="rect">
            <a:avLst/>
          </a:prstGeom>
          <a:noFill/>
        </p:spPr>
        <p:txBody>
          <a:bodyPr wrap="square">
            <a:spAutoFit/>
          </a:bodyPr>
          <a:lstStyle/>
          <a:p>
            <a:r>
              <a:rPr lang="en-US" dirty="0"/>
              <a:t>Khan et al. </a:t>
            </a:r>
            <a:r>
              <a:rPr lang="en-US" i="1" dirty="0"/>
              <a:t>Semin Cancer Biol</a:t>
            </a:r>
            <a:r>
              <a:rPr lang="en-US" dirty="0"/>
              <a:t>. 2020</a:t>
            </a:r>
          </a:p>
        </p:txBody>
      </p:sp>
    </p:spTree>
    <p:extLst>
      <p:ext uri="{BB962C8B-B14F-4D97-AF65-F5344CB8AC3E}">
        <p14:creationId xmlns:p14="http://schemas.microsoft.com/office/powerpoint/2010/main" val="3170847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8"/>
            <a:ext cx="6030951" cy="4344987"/>
          </a:xfrm>
        </p:spPr>
        <p:txBody>
          <a:bodyPr>
            <a:normAutofit lnSpcReduction="10000"/>
          </a:bodyPr>
          <a:lstStyle/>
          <a:p>
            <a:r>
              <a:rPr lang="en-US" dirty="0"/>
              <a:t>Determine if T cell receptor features can serve a proxy for or predispose to T cell cross-reactivity (attacking tumor and self) which may cause </a:t>
            </a:r>
            <a:r>
              <a:rPr lang="en-US" dirty="0" err="1"/>
              <a:t>irAEs</a:t>
            </a:r>
            <a:endParaRPr lang="en-US" dirty="0"/>
          </a:p>
          <a:p>
            <a:pPr lvl="1"/>
            <a:r>
              <a:rPr lang="en-US" dirty="0"/>
              <a:t>Features to investigate</a:t>
            </a:r>
          </a:p>
          <a:p>
            <a:pPr lvl="2"/>
            <a:r>
              <a:rPr lang="en-US" dirty="0"/>
              <a:t>Junction length (</a:t>
            </a:r>
            <a:r>
              <a:rPr lang="en-US" b="0" i="0" u="none" strike="noStrike" dirty="0">
                <a:effectLst/>
              </a:rPr>
              <a:t>PMID33289628, PMID12152083, PMID9597140)</a:t>
            </a:r>
            <a:r>
              <a:rPr lang="en-US" dirty="0"/>
              <a:t>, chemical properties (</a:t>
            </a:r>
            <a:r>
              <a:rPr lang="en-US" b="0" i="0" u="none" strike="noStrike" dirty="0">
                <a:effectLst/>
              </a:rPr>
              <a:t>PMID35177831)</a:t>
            </a:r>
            <a:endParaRPr lang="en-US" dirty="0"/>
          </a:p>
          <a:p>
            <a:pPr lvl="2"/>
            <a:r>
              <a:rPr lang="en-US" b="1" dirty="0"/>
              <a:t>TCR germline-ness (probability of generation)</a:t>
            </a:r>
          </a:p>
          <a:p>
            <a:pPr lvl="1"/>
            <a:r>
              <a:rPr lang="en-US" dirty="0"/>
              <a:t>Possible effects of feature variations</a:t>
            </a:r>
          </a:p>
          <a:p>
            <a:pPr lvl="2"/>
            <a:r>
              <a:rPr lang="en-US" dirty="0"/>
              <a:t>Altered TCR-</a:t>
            </a:r>
            <a:r>
              <a:rPr lang="en-US" dirty="0" err="1"/>
              <a:t>pMHC</a:t>
            </a:r>
            <a:r>
              <a:rPr lang="en-US" dirty="0"/>
              <a:t> contact geometry, binding modes, number of contacts</a:t>
            </a:r>
          </a:p>
        </p:txBody>
      </p:sp>
      <p:pic>
        <p:nvPicPr>
          <p:cNvPr id="4100" name="Picture 4" descr="undefined">
            <a:extLst>
              <a:ext uri="{FF2B5EF4-FFF2-40B4-BE49-F238E27FC236}">
                <a16:creationId xmlns:a16="http://schemas.microsoft.com/office/drawing/2014/main" id="{FE9831C7-15B6-8C7B-7FB7-399F8048E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51" y="2754197"/>
            <a:ext cx="5340709" cy="244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502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Illinois mathematics &amp; science academy (high school)</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5428128" cy="4499440"/>
          </a:xfrm>
        </p:spPr>
        <p:txBody>
          <a:bodyPr>
            <a:normAutofit/>
          </a:bodyPr>
          <a:lstStyle/>
          <a:p>
            <a:pPr marL="514350" indent="-514350">
              <a:buFont typeface="+mj-lt"/>
              <a:buAutoNum type="arabicPeriod"/>
            </a:pPr>
            <a:r>
              <a:rPr lang="en-US" dirty="0"/>
              <a:t>Unique STEM courses</a:t>
            </a:r>
          </a:p>
          <a:p>
            <a:pPr marL="514350" indent="-514350">
              <a:buFont typeface="+mj-lt"/>
              <a:buAutoNum type="arabicPeriod"/>
            </a:pPr>
            <a:r>
              <a:rPr lang="en-US" dirty="0"/>
              <a:t>Research day Wednesdays</a:t>
            </a:r>
          </a:p>
          <a:p>
            <a:pPr marL="514350" indent="-514350">
              <a:buFont typeface="+mj-lt"/>
              <a:buAutoNum type="arabicPeriod"/>
            </a:pPr>
            <a:r>
              <a:rPr lang="en-US" dirty="0"/>
              <a:t>Tutored STEM classes, enjoyed education</a:t>
            </a:r>
          </a:p>
          <a:p>
            <a:pPr marL="514350" indent="-514350">
              <a:buFont typeface="+mj-lt"/>
              <a:buAutoNum type="arabicPeriod"/>
            </a:pPr>
            <a:endParaRPr lang="en-US" dirty="0"/>
          </a:p>
          <a:p>
            <a:pPr marL="514350" indent="-514350">
              <a:buFont typeface="+mj-lt"/>
              <a:buAutoNum type="arabicPeriod"/>
            </a:pPr>
            <a:endParaRPr lang="en-US" dirty="0"/>
          </a:p>
        </p:txBody>
      </p:sp>
      <p:pic>
        <p:nvPicPr>
          <p:cNvPr id="3" name="Picture 2">
            <a:extLst>
              <a:ext uri="{FF2B5EF4-FFF2-40B4-BE49-F238E27FC236}">
                <a16:creationId xmlns:a16="http://schemas.microsoft.com/office/drawing/2014/main" id="{7E075E5F-BD54-4234-3D23-8EED19758080}"/>
              </a:ext>
            </a:extLst>
          </p:cNvPr>
          <p:cNvPicPr>
            <a:picLocks noChangeAspect="1"/>
          </p:cNvPicPr>
          <p:nvPr/>
        </p:nvPicPr>
        <p:blipFill>
          <a:blip r:embed="rId3"/>
          <a:stretch>
            <a:fillRect/>
          </a:stretch>
        </p:blipFill>
        <p:spPr>
          <a:xfrm>
            <a:off x="6266329" y="1783977"/>
            <a:ext cx="5810289" cy="3820991"/>
          </a:xfrm>
          <a:prstGeom prst="rect">
            <a:avLst/>
          </a:prstGeom>
        </p:spPr>
      </p:pic>
      <p:grpSp>
        <p:nvGrpSpPr>
          <p:cNvPr id="8" name="Group 7">
            <a:extLst>
              <a:ext uri="{FF2B5EF4-FFF2-40B4-BE49-F238E27FC236}">
                <a16:creationId xmlns:a16="http://schemas.microsoft.com/office/drawing/2014/main" id="{50B5AD99-A40D-709A-6D56-5B08DE44A703}"/>
              </a:ext>
            </a:extLst>
          </p:cNvPr>
          <p:cNvGrpSpPr/>
          <p:nvPr/>
        </p:nvGrpSpPr>
        <p:grpSpPr>
          <a:xfrm>
            <a:off x="0" y="3851557"/>
            <a:ext cx="5323841" cy="2814320"/>
            <a:chOff x="0" y="2194105"/>
            <a:chExt cx="7772400" cy="4048305"/>
          </a:xfrm>
        </p:grpSpPr>
        <p:pic>
          <p:nvPicPr>
            <p:cNvPr id="4" name="Picture 3">
              <a:extLst>
                <a:ext uri="{FF2B5EF4-FFF2-40B4-BE49-F238E27FC236}">
                  <a16:creationId xmlns:a16="http://schemas.microsoft.com/office/drawing/2014/main" id="{2FCBB933-5CEC-095E-4AB8-127F81F14994}"/>
                </a:ext>
              </a:extLst>
            </p:cNvPr>
            <p:cNvPicPr>
              <a:picLocks noChangeAspect="1"/>
            </p:cNvPicPr>
            <p:nvPr/>
          </p:nvPicPr>
          <p:blipFill>
            <a:blip r:embed="rId4"/>
            <a:stretch>
              <a:fillRect/>
            </a:stretch>
          </p:blipFill>
          <p:spPr>
            <a:xfrm>
              <a:off x="0" y="2194105"/>
              <a:ext cx="7772400" cy="440103"/>
            </a:xfrm>
            <a:prstGeom prst="rect">
              <a:avLst/>
            </a:prstGeom>
          </p:spPr>
        </p:pic>
        <p:pic>
          <p:nvPicPr>
            <p:cNvPr id="5" name="Picture 4">
              <a:extLst>
                <a:ext uri="{FF2B5EF4-FFF2-40B4-BE49-F238E27FC236}">
                  <a16:creationId xmlns:a16="http://schemas.microsoft.com/office/drawing/2014/main" id="{593C502C-6A27-7B47-3696-67285288687F}"/>
                </a:ext>
              </a:extLst>
            </p:cNvPr>
            <p:cNvPicPr>
              <a:picLocks noChangeAspect="1"/>
            </p:cNvPicPr>
            <p:nvPr/>
          </p:nvPicPr>
          <p:blipFill>
            <a:blip r:embed="rId5"/>
            <a:stretch>
              <a:fillRect/>
            </a:stretch>
          </p:blipFill>
          <p:spPr>
            <a:xfrm>
              <a:off x="0" y="2603173"/>
              <a:ext cx="7772400" cy="3020785"/>
            </a:xfrm>
            <a:prstGeom prst="rect">
              <a:avLst/>
            </a:prstGeom>
          </p:spPr>
        </p:pic>
        <p:pic>
          <p:nvPicPr>
            <p:cNvPr id="7" name="Picture 6">
              <a:extLst>
                <a:ext uri="{FF2B5EF4-FFF2-40B4-BE49-F238E27FC236}">
                  <a16:creationId xmlns:a16="http://schemas.microsoft.com/office/drawing/2014/main" id="{422D6F62-5CF6-644F-6DE7-4880811E4D05}"/>
                </a:ext>
              </a:extLst>
            </p:cNvPr>
            <p:cNvPicPr>
              <a:picLocks noChangeAspect="1"/>
            </p:cNvPicPr>
            <p:nvPr/>
          </p:nvPicPr>
          <p:blipFill>
            <a:blip r:embed="rId6"/>
            <a:stretch>
              <a:fillRect/>
            </a:stretch>
          </p:blipFill>
          <p:spPr>
            <a:xfrm>
              <a:off x="0" y="5462708"/>
              <a:ext cx="7772400" cy="779702"/>
            </a:xfrm>
            <a:prstGeom prst="rect">
              <a:avLst/>
            </a:prstGeom>
          </p:spPr>
        </p:pic>
      </p:grpSp>
    </p:spTree>
    <p:extLst>
      <p:ext uri="{BB962C8B-B14F-4D97-AF65-F5344CB8AC3E}">
        <p14:creationId xmlns:p14="http://schemas.microsoft.com/office/powerpoint/2010/main" val="3387995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a:bodyPr>
          <a:lstStyle/>
          <a:p>
            <a:r>
              <a:rPr lang="en-US" dirty="0" err="1"/>
              <a:t>scRNA</a:t>
            </a:r>
            <a:r>
              <a:rPr lang="en-US" dirty="0"/>
              <a:t>, T cell receptor sequencing methods</a:t>
            </a:r>
            <a:endParaRPr lang="en-US" dirty="0">
              <a:solidFill>
                <a:srgbClr val="FF0000"/>
              </a:solidFill>
            </a:endParaRPr>
          </a:p>
        </p:txBody>
      </p:sp>
      <p:pic>
        <p:nvPicPr>
          <p:cNvPr id="5122" name="Picture 2" descr="Top Benefits of Using the Technique of Single Cell RNA-Seq | RNA-Seq Blog">
            <a:extLst>
              <a:ext uri="{FF2B5EF4-FFF2-40B4-BE49-F238E27FC236}">
                <a16:creationId xmlns:a16="http://schemas.microsoft.com/office/drawing/2014/main" id="{39B21047-C3BB-C0D6-3D94-47E2E0560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8" y="2157178"/>
            <a:ext cx="4893620" cy="36702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fined">
            <a:extLst>
              <a:ext uri="{FF2B5EF4-FFF2-40B4-BE49-F238E27FC236}">
                <a16:creationId xmlns:a16="http://schemas.microsoft.com/office/drawing/2014/main" id="{B283C810-82FC-6904-6DBB-AD99CCBF0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837" y="1974064"/>
            <a:ext cx="7311295" cy="40364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69A687-9652-6392-67D3-EFA0284F14EC}"/>
              </a:ext>
            </a:extLst>
          </p:cNvPr>
          <p:cNvSpPr txBox="1"/>
          <p:nvPr/>
        </p:nvSpPr>
        <p:spPr>
          <a:xfrm>
            <a:off x="7960272" y="6079609"/>
            <a:ext cx="1122423" cy="369332"/>
          </a:xfrm>
          <a:prstGeom prst="rect">
            <a:avLst/>
          </a:prstGeom>
          <a:noFill/>
        </p:spPr>
        <p:txBody>
          <a:bodyPr wrap="none" rtlCol="0">
            <a:spAutoFit/>
          </a:bodyPr>
          <a:lstStyle/>
          <a:p>
            <a:r>
              <a:rPr lang="en-US" dirty="0"/>
              <a:t>Wikipedia</a:t>
            </a:r>
          </a:p>
        </p:txBody>
      </p:sp>
      <p:sp>
        <p:nvSpPr>
          <p:cNvPr id="4" name="TextBox 3">
            <a:extLst>
              <a:ext uri="{FF2B5EF4-FFF2-40B4-BE49-F238E27FC236}">
                <a16:creationId xmlns:a16="http://schemas.microsoft.com/office/drawing/2014/main" id="{C411A42E-7E24-7685-8FBA-729CCFD54236}"/>
              </a:ext>
            </a:extLst>
          </p:cNvPr>
          <p:cNvSpPr txBox="1"/>
          <p:nvPr/>
        </p:nvSpPr>
        <p:spPr>
          <a:xfrm>
            <a:off x="1773028" y="6079609"/>
            <a:ext cx="1377300" cy="369332"/>
          </a:xfrm>
          <a:prstGeom prst="rect">
            <a:avLst/>
          </a:prstGeom>
          <a:noFill/>
        </p:spPr>
        <p:txBody>
          <a:bodyPr wrap="none" rtlCol="0">
            <a:spAutoFit/>
          </a:bodyPr>
          <a:lstStyle/>
          <a:p>
            <a:r>
              <a:rPr lang="en-US" dirty="0"/>
              <a:t>RNA </a:t>
            </a:r>
            <a:r>
              <a:rPr lang="en-US" dirty="0" err="1"/>
              <a:t>seqblog</a:t>
            </a:r>
            <a:endParaRPr lang="en-US" dirty="0"/>
          </a:p>
        </p:txBody>
      </p:sp>
    </p:spTree>
    <p:extLst>
      <p:ext uri="{BB962C8B-B14F-4D97-AF65-F5344CB8AC3E}">
        <p14:creationId xmlns:p14="http://schemas.microsoft.com/office/powerpoint/2010/main" val="1298223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2A3-B174-26B6-386F-E802A3AD8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9AA4F-0719-EBF9-05C8-6331B58AAE3D}"/>
              </a:ext>
            </a:extLst>
          </p:cNvPr>
          <p:cNvSpPr>
            <a:spLocks noGrp="1"/>
          </p:cNvSpPr>
          <p:nvPr>
            <p:ph type="title"/>
          </p:nvPr>
        </p:nvSpPr>
        <p:spPr>
          <a:xfrm>
            <a:off x="838199" y="593725"/>
            <a:ext cx="10449393" cy="1325563"/>
          </a:xfrm>
        </p:spPr>
        <p:txBody>
          <a:bodyPr>
            <a:normAutofit fontScale="90000"/>
          </a:bodyPr>
          <a:lstStyle/>
          <a:p>
            <a:r>
              <a:rPr lang="en-US" dirty="0"/>
              <a:t>Importing data from 2 public PBMC (peripheral blood mononuclear cell) RNA + TCR datasets with patient </a:t>
            </a:r>
            <a:r>
              <a:rPr lang="en-US" dirty="0" err="1"/>
              <a:t>irAE</a:t>
            </a:r>
            <a:r>
              <a:rPr lang="en-US" dirty="0"/>
              <a:t> tracking info</a:t>
            </a:r>
            <a:endParaRPr lang="en-US" dirty="0">
              <a:solidFill>
                <a:srgbClr val="FF0000"/>
              </a:solidFill>
            </a:endParaRPr>
          </a:p>
        </p:txBody>
      </p:sp>
      <p:pic>
        <p:nvPicPr>
          <p:cNvPr id="6" name="Picture 5">
            <a:extLst>
              <a:ext uri="{FF2B5EF4-FFF2-40B4-BE49-F238E27FC236}">
                <a16:creationId xmlns:a16="http://schemas.microsoft.com/office/drawing/2014/main" id="{394DB14C-6244-AEDA-4EFD-B77A9F24B2DA}"/>
              </a:ext>
            </a:extLst>
          </p:cNvPr>
          <p:cNvPicPr>
            <a:picLocks noChangeAspect="1"/>
          </p:cNvPicPr>
          <p:nvPr/>
        </p:nvPicPr>
        <p:blipFill>
          <a:blip r:embed="rId3"/>
          <a:stretch>
            <a:fillRect/>
          </a:stretch>
        </p:blipFill>
        <p:spPr>
          <a:xfrm>
            <a:off x="6178499" y="2295420"/>
            <a:ext cx="5863528" cy="3576154"/>
          </a:xfrm>
          <a:prstGeom prst="rect">
            <a:avLst/>
          </a:prstGeom>
        </p:spPr>
      </p:pic>
      <p:sp>
        <p:nvSpPr>
          <p:cNvPr id="8" name="TextBox 7">
            <a:extLst>
              <a:ext uri="{FF2B5EF4-FFF2-40B4-BE49-F238E27FC236}">
                <a16:creationId xmlns:a16="http://schemas.microsoft.com/office/drawing/2014/main" id="{46EBBD23-8C74-6DA5-60D4-462DF53906FF}"/>
              </a:ext>
            </a:extLst>
          </p:cNvPr>
          <p:cNvSpPr txBox="1"/>
          <p:nvPr/>
        </p:nvSpPr>
        <p:spPr>
          <a:xfrm>
            <a:off x="884096" y="1919287"/>
            <a:ext cx="6099716" cy="369332"/>
          </a:xfrm>
          <a:prstGeom prst="rect">
            <a:avLst/>
          </a:prstGeom>
          <a:noFill/>
        </p:spPr>
        <p:txBody>
          <a:bodyPr wrap="square">
            <a:spAutoFit/>
          </a:bodyPr>
          <a:lstStyle/>
          <a:p>
            <a:r>
              <a:rPr lang="en-US" dirty="0"/>
              <a:t>PBMC myocarditis-focused dataset (~30k T cells)</a:t>
            </a:r>
          </a:p>
        </p:txBody>
      </p:sp>
      <p:sp>
        <p:nvSpPr>
          <p:cNvPr id="9" name="TextBox 8">
            <a:extLst>
              <a:ext uri="{FF2B5EF4-FFF2-40B4-BE49-F238E27FC236}">
                <a16:creationId xmlns:a16="http://schemas.microsoft.com/office/drawing/2014/main" id="{26355237-C877-F7E8-1860-021BE114DC84}"/>
              </a:ext>
            </a:extLst>
          </p:cNvPr>
          <p:cNvSpPr txBox="1"/>
          <p:nvPr/>
        </p:nvSpPr>
        <p:spPr>
          <a:xfrm>
            <a:off x="7355303" y="1926089"/>
            <a:ext cx="6099716" cy="369332"/>
          </a:xfrm>
          <a:prstGeom prst="rect">
            <a:avLst/>
          </a:prstGeom>
          <a:noFill/>
        </p:spPr>
        <p:txBody>
          <a:bodyPr wrap="square">
            <a:spAutoFit/>
          </a:bodyPr>
          <a:lstStyle/>
          <a:p>
            <a:r>
              <a:rPr lang="en-US" dirty="0"/>
              <a:t>Colon tissue colitis dataset (~50k T cells)</a:t>
            </a:r>
          </a:p>
        </p:txBody>
      </p:sp>
      <p:pic>
        <p:nvPicPr>
          <p:cNvPr id="14" name="Picture 13">
            <a:extLst>
              <a:ext uri="{FF2B5EF4-FFF2-40B4-BE49-F238E27FC236}">
                <a16:creationId xmlns:a16="http://schemas.microsoft.com/office/drawing/2014/main" id="{366E8CF4-83B9-A47D-8665-D766070F95BC}"/>
              </a:ext>
            </a:extLst>
          </p:cNvPr>
          <p:cNvPicPr>
            <a:picLocks noChangeAspect="1"/>
          </p:cNvPicPr>
          <p:nvPr/>
        </p:nvPicPr>
        <p:blipFill>
          <a:blip r:embed="rId4"/>
          <a:stretch>
            <a:fillRect/>
          </a:stretch>
        </p:blipFill>
        <p:spPr>
          <a:xfrm>
            <a:off x="149973" y="2283600"/>
            <a:ext cx="5946027" cy="3587973"/>
          </a:xfrm>
          <a:prstGeom prst="rect">
            <a:avLst/>
          </a:prstGeom>
        </p:spPr>
      </p:pic>
      <p:sp>
        <p:nvSpPr>
          <p:cNvPr id="3" name="TextBox 2">
            <a:extLst>
              <a:ext uri="{FF2B5EF4-FFF2-40B4-BE49-F238E27FC236}">
                <a16:creationId xmlns:a16="http://schemas.microsoft.com/office/drawing/2014/main" id="{E3AF1316-76EF-BA40-4DD5-D57C43DCCC90}"/>
              </a:ext>
            </a:extLst>
          </p:cNvPr>
          <p:cNvSpPr txBox="1"/>
          <p:nvPr/>
        </p:nvSpPr>
        <p:spPr>
          <a:xfrm>
            <a:off x="976145" y="6079609"/>
            <a:ext cx="10404708" cy="369332"/>
          </a:xfrm>
          <a:prstGeom prst="rect">
            <a:avLst/>
          </a:prstGeom>
          <a:noFill/>
        </p:spPr>
        <p:txBody>
          <a:bodyPr wrap="none" rtlCol="0">
            <a:spAutoFit/>
          </a:bodyPr>
          <a:lstStyle/>
          <a:p>
            <a:r>
              <a:rPr lang="en-US" dirty="0"/>
              <a:t>Use RNA to tell what kind of T cell a cell is, use TCR to ask questions about relationship between TCR and </a:t>
            </a:r>
            <a:r>
              <a:rPr lang="en-US" dirty="0" err="1"/>
              <a:t>irAE</a:t>
            </a:r>
            <a:endParaRPr lang="en-US" dirty="0"/>
          </a:p>
        </p:txBody>
      </p:sp>
    </p:spTree>
    <p:extLst>
      <p:ext uri="{BB962C8B-B14F-4D97-AF65-F5344CB8AC3E}">
        <p14:creationId xmlns:p14="http://schemas.microsoft.com/office/powerpoint/2010/main" val="319939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FBA89-3404-742A-85C6-5F43FBB9C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C15D8-63B6-63E7-9127-C8C82850E98E}"/>
              </a:ext>
            </a:extLst>
          </p:cNvPr>
          <p:cNvSpPr>
            <a:spLocks noGrp="1"/>
          </p:cNvSpPr>
          <p:nvPr>
            <p:ph type="title"/>
          </p:nvPr>
        </p:nvSpPr>
        <p:spPr>
          <a:xfrm>
            <a:off x="838200" y="593725"/>
            <a:ext cx="10515600" cy="1325563"/>
          </a:xfrm>
        </p:spPr>
        <p:txBody>
          <a:bodyPr>
            <a:normAutofit fontScale="90000"/>
          </a:bodyPr>
          <a:lstStyle/>
          <a:p>
            <a:r>
              <a:rPr lang="en-US" sz="3600" dirty="0"/>
              <a:t>Proliferating CD4 T cell TRB chains from c</a:t>
            </a:r>
            <a:r>
              <a:rPr lang="en-US" dirty="0"/>
              <a:t>olon tissue colitis dataset </a:t>
            </a:r>
            <a:r>
              <a:rPr lang="en-US" sz="3600" dirty="0"/>
              <a:t>are slightly more germline-like in </a:t>
            </a:r>
            <a:r>
              <a:rPr lang="en-US" sz="3600" dirty="0" err="1"/>
              <a:t>irAE</a:t>
            </a:r>
            <a:r>
              <a:rPr lang="en-US" sz="3600" dirty="0"/>
              <a:t> colitis group</a:t>
            </a:r>
            <a:endParaRPr lang="en-US" dirty="0"/>
          </a:p>
        </p:txBody>
      </p:sp>
      <p:sp>
        <p:nvSpPr>
          <p:cNvPr id="14" name="Rectangle 13">
            <a:extLst>
              <a:ext uri="{FF2B5EF4-FFF2-40B4-BE49-F238E27FC236}">
                <a16:creationId xmlns:a16="http://schemas.microsoft.com/office/drawing/2014/main" id="{4D6D657F-694C-F40B-6620-21DA9396FD14}"/>
              </a:ext>
            </a:extLst>
          </p:cNvPr>
          <p:cNvSpPr/>
          <p:nvPr/>
        </p:nvSpPr>
        <p:spPr>
          <a:xfrm>
            <a:off x="1639229" y="5073803"/>
            <a:ext cx="1844748" cy="652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3E70745-970D-7496-BF62-75A04E8286F7}"/>
              </a:ext>
            </a:extLst>
          </p:cNvPr>
          <p:cNvSpPr txBox="1"/>
          <p:nvPr/>
        </p:nvSpPr>
        <p:spPr>
          <a:xfrm rot="16200000">
            <a:off x="1811423" y="2505866"/>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BF536112-B59F-1ACC-3730-6EDC1B093115}"/>
              </a:ext>
            </a:extLst>
          </p:cNvPr>
          <p:cNvSpPr txBox="1"/>
          <p:nvPr/>
        </p:nvSpPr>
        <p:spPr>
          <a:xfrm>
            <a:off x="777632" y="3194635"/>
            <a:ext cx="1967655" cy="369332"/>
          </a:xfrm>
          <a:prstGeom prst="rect">
            <a:avLst/>
          </a:prstGeom>
          <a:noFill/>
        </p:spPr>
        <p:txBody>
          <a:bodyPr wrap="none" rtlCol="0">
            <a:spAutoFit/>
          </a:bodyPr>
          <a:lstStyle/>
          <a:p>
            <a:r>
              <a:rPr lang="en-US" dirty="0"/>
              <a:t>More germline-like</a:t>
            </a:r>
          </a:p>
        </p:txBody>
      </p:sp>
      <p:sp>
        <p:nvSpPr>
          <p:cNvPr id="7" name="TextBox 6">
            <a:extLst>
              <a:ext uri="{FF2B5EF4-FFF2-40B4-BE49-F238E27FC236}">
                <a16:creationId xmlns:a16="http://schemas.microsoft.com/office/drawing/2014/main" id="{043C8A60-A03E-F178-155E-723E420C67EB}"/>
              </a:ext>
            </a:extLst>
          </p:cNvPr>
          <p:cNvSpPr txBox="1"/>
          <p:nvPr/>
        </p:nvSpPr>
        <p:spPr>
          <a:xfrm rot="5400000">
            <a:off x="1791102" y="4315449"/>
            <a:ext cx="1068779" cy="369332"/>
          </a:xfrm>
          <a:prstGeom prst="rect">
            <a:avLst/>
          </a:prstGeom>
          <a:noFill/>
        </p:spPr>
        <p:txBody>
          <a:bodyPr wrap="square" rtlCol="0">
            <a:spAutoFit/>
          </a:bodyPr>
          <a:lstStyle/>
          <a:p>
            <a:r>
              <a:rPr lang="en-US" dirty="0">
                <a:sym typeface="Wingdings" pitchFamily="2" charset="2"/>
              </a:rPr>
              <a:t></a:t>
            </a:r>
            <a:endParaRPr lang="en-US" dirty="0"/>
          </a:p>
        </p:txBody>
      </p:sp>
      <p:sp>
        <p:nvSpPr>
          <p:cNvPr id="8" name="TextBox 7">
            <a:extLst>
              <a:ext uri="{FF2B5EF4-FFF2-40B4-BE49-F238E27FC236}">
                <a16:creationId xmlns:a16="http://schemas.microsoft.com/office/drawing/2014/main" id="{3DD33B5E-79AD-E528-A061-7C672901C18C}"/>
              </a:ext>
            </a:extLst>
          </p:cNvPr>
          <p:cNvSpPr txBox="1"/>
          <p:nvPr/>
        </p:nvSpPr>
        <p:spPr>
          <a:xfrm>
            <a:off x="896448" y="3626680"/>
            <a:ext cx="1848839" cy="369332"/>
          </a:xfrm>
          <a:prstGeom prst="rect">
            <a:avLst/>
          </a:prstGeom>
          <a:noFill/>
        </p:spPr>
        <p:txBody>
          <a:bodyPr wrap="none" rtlCol="0">
            <a:spAutoFit/>
          </a:bodyPr>
          <a:lstStyle/>
          <a:p>
            <a:r>
              <a:rPr lang="en-US" dirty="0"/>
              <a:t>Less germline-like</a:t>
            </a:r>
          </a:p>
        </p:txBody>
      </p:sp>
      <p:pic>
        <p:nvPicPr>
          <p:cNvPr id="15" name="Picture 14">
            <a:extLst>
              <a:ext uri="{FF2B5EF4-FFF2-40B4-BE49-F238E27FC236}">
                <a16:creationId xmlns:a16="http://schemas.microsoft.com/office/drawing/2014/main" id="{0CDF8823-3698-1376-63E6-A87716E4A912}"/>
              </a:ext>
            </a:extLst>
          </p:cNvPr>
          <p:cNvPicPr>
            <a:picLocks noChangeAspect="1"/>
          </p:cNvPicPr>
          <p:nvPr/>
        </p:nvPicPr>
        <p:blipFill>
          <a:blip r:embed="rId3"/>
          <a:stretch>
            <a:fillRect/>
          </a:stretch>
        </p:blipFill>
        <p:spPr>
          <a:xfrm>
            <a:off x="2677017" y="1796897"/>
            <a:ext cx="7772400" cy="4789838"/>
          </a:xfrm>
          <a:prstGeom prst="rect">
            <a:avLst/>
          </a:prstGeom>
        </p:spPr>
      </p:pic>
      <p:sp>
        <p:nvSpPr>
          <p:cNvPr id="12" name="TextBox 11">
            <a:extLst>
              <a:ext uri="{FF2B5EF4-FFF2-40B4-BE49-F238E27FC236}">
                <a16:creationId xmlns:a16="http://schemas.microsoft.com/office/drawing/2014/main" id="{0F21D06F-7CCE-8841-7C16-12C0D6B823E6}"/>
              </a:ext>
            </a:extLst>
          </p:cNvPr>
          <p:cNvSpPr txBox="1"/>
          <p:nvPr/>
        </p:nvSpPr>
        <p:spPr>
          <a:xfrm>
            <a:off x="4453735" y="6475968"/>
            <a:ext cx="3741730"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sp>
        <p:nvSpPr>
          <p:cNvPr id="16" name="TextBox 15">
            <a:extLst>
              <a:ext uri="{FF2B5EF4-FFF2-40B4-BE49-F238E27FC236}">
                <a16:creationId xmlns:a16="http://schemas.microsoft.com/office/drawing/2014/main" id="{AA9BA3D2-5B64-FB81-6D74-68A8F264EC36}"/>
              </a:ext>
            </a:extLst>
          </p:cNvPr>
          <p:cNvSpPr txBox="1"/>
          <p:nvPr/>
        </p:nvSpPr>
        <p:spPr>
          <a:xfrm>
            <a:off x="4216400" y="1881188"/>
            <a:ext cx="10033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69245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2054" name="Picture 6" descr="Anti-aging from Within: The Science of Telomeres">
            <a:extLst>
              <a:ext uri="{FF2B5EF4-FFF2-40B4-BE49-F238E27FC236}">
                <a16:creationId xmlns:a16="http://schemas.microsoft.com/office/drawing/2014/main" id="{9E34AD54-0EAD-0EA0-2F70-DC71810F6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90489"/>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Vanderbilt (undergrad)</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9238128" cy="4499440"/>
          </a:xfrm>
        </p:spPr>
        <p:txBody>
          <a:bodyPr>
            <a:normAutofit/>
          </a:bodyPr>
          <a:lstStyle/>
          <a:p>
            <a:pPr marL="514350" indent="-514350">
              <a:buFont typeface="+mj-lt"/>
              <a:buAutoNum type="arabicPeriod"/>
            </a:pPr>
            <a:r>
              <a:rPr lang="en-US" dirty="0"/>
              <a:t>Majors: secondary Education &amp; molecular &amp; cellular biology</a:t>
            </a:r>
          </a:p>
          <a:p>
            <a:pPr marL="514350" indent="-514350">
              <a:buFont typeface="+mj-lt"/>
              <a:buAutoNum type="arabicPeriod"/>
            </a:pPr>
            <a:r>
              <a:rPr lang="en-US" dirty="0"/>
              <a:t>Goal: teaching high school, tutored student athletes</a:t>
            </a:r>
          </a:p>
          <a:p>
            <a:pPr marL="514350" indent="-514350">
              <a:buFont typeface="+mj-lt"/>
              <a:buAutoNum type="arabicPeriod"/>
            </a:pPr>
            <a:r>
              <a:rPr lang="en-US" dirty="0"/>
              <a:t>Research in Friedman lab (to inform teaching)</a:t>
            </a:r>
          </a:p>
          <a:p>
            <a:pPr marL="971550" lvl="1" indent="-514350">
              <a:buFont typeface="+mj-lt"/>
              <a:buAutoNum type="alphaLcParenR"/>
            </a:pPr>
            <a:r>
              <a:rPr lang="en-US" dirty="0"/>
              <a:t>Grad student had previously found an endogenous hot spot of </a:t>
            </a:r>
            <a:r>
              <a:rPr lang="en-US" i="1" dirty="0"/>
              <a:t>de novo </a:t>
            </a:r>
            <a:r>
              <a:rPr lang="en-US" dirty="0"/>
              <a:t>telomere addition in the yeast genome</a:t>
            </a:r>
          </a:p>
          <a:p>
            <a:pPr marL="971550" lvl="1" indent="-514350">
              <a:buFont typeface="+mj-lt"/>
              <a:buAutoNum type="alphaLcParenR"/>
            </a:pPr>
            <a:r>
              <a:rPr lang="en-US" dirty="0"/>
              <a:t>My project: CRISPR/Cas9-based system to search for more sites in yeast genome that encourage telomere addition in response to double stranded breaks</a:t>
            </a:r>
          </a:p>
        </p:txBody>
      </p:sp>
      <p:pic>
        <p:nvPicPr>
          <p:cNvPr id="2050" name="Picture 2" descr="Katherine Friedman, Ph.D. | The Office of Biomedical Research Education and  Training | Vanderbilt University">
            <a:extLst>
              <a:ext uri="{FF2B5EF4-FFF2-40B4-BE49-F238E27FC236}">
                <a16:creationId xmlns:a16="http://schemas.microsoft.com/office/drawing/2014/main" id="{BFF5EFB9-E549-4209-3C36-71FFEA2EB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3041" y="4386750"/>
            <a:ext cx="1838959" cy="2106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F6A842-D08F-1D83-14B8-296EA4E9EED3}"/>
              </a:ext>
            </a:extLst>
          </p:cNvPr>
          <p:cNvSpPr txBox="1"/>
          <p:nvPr/>
        </p:nvSpPr>
        <p:spPr>
          <a:xfrm>
            <a:off x="10578645" y="6492875"/>
            <a:ext cx="1387752" cy="369332"/>
          </a:xfrm>
          <a:prstGeom prst="rect">
            <a:avLst/>
          </a:prstGeom>
          <a:noFill/>
        </p:spPr>
        <p:txBody>
          <a:bodyPr wrap="none" rtlCol="0">
            <a:spAutoFit/>
          </a:bodyPr>
          <a:lstStyle/>
          <a:p>
            <a:r>
              <a:rPr lang="en-US" dirty="0"/>
              <a:t>Dr. Friedman</a:t>
            </a:r>
          </a:p>
        </p:txBody>
      </p:sp>
      <p:pic>
        <p:nvPicPr>
          <p:cNvPr id="2052" name="Picture 4" descr="Double-strand break (DSB) - Innovative Genomics Institute (IGI)">
            <a:extLst>
              <a:ext uri="{FF2B5EF4-FFF2-40B4-BE49-F238E27FC236}">
                <a16:creationId xmlns:a16="http://schemas.microsoft.com/office/drawing/2014/main" id="{94EEB0DE-8E8D-4E2C-7288-B7BF317A4B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2963" y="5144055"/>
            <a:ext cx="3962401" cy="171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725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descr="Western Blotting Products and Resources: Novus Biologicals">
            <a:extLst>
              <a:ext uri="{FF2B5EF4-FFF2-40B4-BE49-F238E27FC236}">
                <a16:creationId xmlns:a16="http://schemas.microsoft.com/office/drawing/2014/main" id="{D235B44B-ABA4-5AE8-874A-4FFF7536A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362" y="89646"/>
            <a:ext cx="4335707" cy="30756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UW for post-bac in </a:t>
            </a:r>
            <a:r>
              <a:rPr lang="en-US" dirty="0" err="1"/>
              <a:t>Ruohola</a:t>
            </a:r>
            <a:r>
              <a:rPr lang="en-US" dirty="0"/>
              <a:t>-Baker lab</a:t>
            </a:r>
          </a:p>
        </p:txBody>
      </p:sp>
      <p:sp>
        <p:nvSpPr>
          <p:cNvPr id="2" name="Content Placeholder 2">
            <a:extLst>
              <a:ext uri="{FF2B5EF4-FFF2-40B4-BE49-F238E27FC236}">
                <a16:creationId xmlns:a16="http://schemas.microsoft.com/office/drawing/2014/main" id="{513048AD-F3BC-BAEF-A140-82969C920C4B}"/>
              </a:ext>
            </a:extLst>
          </p:cNvPr>
          <p:cNvSpPr>
            <a:spLocks noGrp="1"/>
          </p:cNvSpPr>
          <p:nvPr>
            <p:ph idx="1"/>
          </p:nvPr>
        </p:nvSpPr>
        <p:spPr>
          <a:xfrm>
            <a:off x="838201" y="1919289"/>
            <a:ext cx="6852919" cy="4499440"/>
          </a:xfrm>
        </p:spPr>
        <p:txBody>
          <a:bodyPr>
            <a:normAutofit/>
          </a:bodyPr>
          <a:lstStyle/>
          <a:p>
            <a:pPr marL="514350" indent="-514350">
              <a:buFont typeface="+mj-lt"/>
              <a:buAutoNum type="arabicPeriod"/>
            </a:pPr>
            <a:r>
              <a:rPr lang="en-US" dirty="0"/>
              <a:t>Tie2 clustering and downstream signaling (branch preference) in human umbilical vein endothelial cells using designed protein scaffolds</a:t>
            </a:r>
          </a:p>
          <a:p>
            <a:pPr marL="514350" indent="-514350">
              <a:buFont typeface="+mj-lt"/>
              <a:buAutoNum type="arabicPeriod"/>
            </a:pPr>
            <a:r>
              <a:rPr lang="en-US" dirty="0" err="1"/>
              <a:t>mTORC</a:t>
            </a:r>
            <a:r>
              <a:rPr lang="en-US" dirty="0"/>
              <a:t> signaling in human stem cells</a:t>
            </a:r>
          </a:p>
          <a:p>
            <a:pPr marL="514350" indent="-514350">
              <a:buFont typeface="+mj-lt"/>
              <a:buAutoNum type="arabicPeriod"/>
            </a:pPr>
            <a:r>
              <a:rPr lang="en-US" dirty="0"/>
              <a:t>HIF2</a:t>
            </a:r>
            <a:r>
              <a:rPr lang="el-GR" dirty="0">
                <a:effectLst/>
              </a:rPr>
              <a:t>α</a:t>
            </a:r>
            <a:r>
              <a:rPr lang="en-US" dirty="0">
                <a:effectLst/>
              </a:rPr>
              <a:t> detection and screening for KO in human stem cell line</a:t>
            </a:r>
          </a:p>
          <a:p>
            <a:pPr marL="514350" indent="-514350">
              <a:buFont typeface="+mj-lt"/>
              <a:buAutoNum type="arabicPeriod"/>
            </a:pPr>
            <a:r>
              <a:rPr lang="en-US" dirty="0"/>
              <a:t>Goal: PhD to be able to teach college</a:t>
            </a:r>
          </a:p>
        </p:txBody>
      </p:sp>
      <p:pic>
        <p:nvPicPr>
          <p:cNvPr id="3074" name="Picture 2" descr="Faculty headshot of Hannele Ruohola-Baker, PhD">
            <a:extLst>
              <a:ext uri="{FF2B5EF4-FFF2-40B4-BE49-F238E27FC236}">
                <a16:creationId xmlns:a16="http://schemas.microsoft.com/office/drawing/2014/main" id="{CD039C93-0550-081D-F5E0-C696A0638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0" y="3609459"/>
            <a:ext cx="190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4AD236-08F6-4798-2616-F256FE00E1EE}"/>
              </a:ext>
            </a:extLst>
          </p:cNvPr>
          <p:cNvSpPr txBox="1"/>
          <p:nvPr/>
        </p:nvSpPr>
        <p:spPr>
          <a:xfrm>
            <a:off x="10322770" y="6488668"/>
            <a:ext cx="1869230" cy="369332"/>
          </a:xfrm>
          <a:prstGeom prst="rect">
            <a:avLst/>
          </a:prstGeom>
          <a:noFill/>
        </p:spPr>
        <p:txBody>
          <a:bodyPr wrap="none" rtlCol="0">
            <a:spAutoFit/>
          </a:bodyPr>
          <a:lstStyle/>
          <a:p>
            <a:r>
              <a:rPr lang="en-US" dirty="0"/>
              <a:t>Dr. </a:t>
            </a:r>
            <a:r>
              <a:rPr lang="en-US" dirty="0" err="1"/>
              <a:t>Ruohola</a:t>
            </a:r>
            <a:r>
              <a:rPr lang="en-US" dirty="0"/>
              <a:t>-Baker</a:t>
            </a:r>
          </a:p>
        </p:txBody>
      </p:sp>
      <p:pic>
        <p:nvPicPr>
          <p:cNvPr id="3076" name="Picture 4" descr="Targeting the ANGPT–TIE2 pathway in malignancy | Nature Reviews Cancer">
            <a:extLst>
              <a:ext uri="{FF2B5EF4-FFF2-40B4-BE49-F238E27FC236}">
                <a16:creationId xmlns:a16="http://schemas.microsoft.com/office/drawing/2014/main" id="{6822A156-0003-1B8F-2ADC-8B43197F7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154" y="3290689"/>
            <a:ext cx="2975046" cy="35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UW for grad school (biological physics, structure &amp; design program) in Subramaniam lab: studying translation in 5’ untranslated regions</a:t>
            </a:r>
          </a:p>
        </p:txBody>
      </p:sp>
      <p:pic>
        <p:nvPicPr>
          <p:cNvPr id="4098" name="Picture 2" descr="Dr. Rasi Subramaniam stands in his laboratory.">
            <a:extLst>
              <a:ext uri="{FF2B5EF4-FFF2-40B4-BE49-F238E27FC236}">
                <a16:creationId xmlns:a16="http://schemas.microsoft.com/office/drawing/2014/main" id="{D2648523-CCA4-9194-C7C9-9F6FB0D37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 y="4342656"/>
            <a:ext cx="3153638" cy="19837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7C0BA2-6E38-AAD1-88EB-362FE9988701}"/>
              </a:ext>
            </a:extLst>
          </p:cNvPr>
          <p:cNvSpPr txBox="1"/>
          <p:nvPr/>
        </p:nvSpPr>
        <p:spPr>
          <a:xfrm>
            <a:off x="700164" y="6370331"/>
            <a:ext cx="1847878" cy="369332"/>
          </a:xfrm>
          <a:prstGeom prst="rect">
            <a:avLst/>
          </a:prstGeom>
          <a:noFill/>
        </p:spPr>
        <p:txBody>
          <a:bodyPr wrap="none" rtlCol="0">
            <a:spAutoFit/>
          </a:bodyPr>
          <a:lstStyle/>
          <a:p>
            <a:r>
              <a:rPr lang="en-US" dirty="0"/>
              <a:t>Dr. Subramaniam</a:t>
            </a:r>
          </a:p>
        </p:txBody>
      </p:sp>
      <p:pic>
        <p:nvPicPr>
          <p:cNvPr id="5" name="Picture 4">
            <a:extLst>
              <a:ext uri="{FF2B5EF4-FFF2-40B4-BE49-F238E27FC236}">
                <a16:creationId xmlns:a16="http://schemas.microsoft.com/office/drawing/2014/main" id="{FDF7A766-F540-5206-422A-D47F47E0D1D7}"/>
              </a:ext>
            </a:extLst>
          </p:cNvPr>
          <p:cNvPicPr>
            <a:picLocks noChangeAspect="1"/>
          </p:cNvPicPr>
          <p:nvPr/>
        </p:nvPicPr>
        <p:blipFill>
          <a:blip r:embed="rId4"/>
          <a:stretch>
            <a:fillRect/>
          </a:stretch>
        </p:blipFill>
        <p:spPr>
          <a:xfrm>
            <a:off x="3849661" y="1935698"/>
            <a:ext cx="8028573" cy="4260059"/>
          </a:xfrm>
          <a:prstGeom prst="rect">
            <a:avLst/>
          </a:prstGeom>
        </p:spPr>
      </p:pic>
    </p:spTree>
    <p:extLst>
      <p:ext uri="{BB962C8B-B14F-4D97-AF65-F5344CB8AC3E}">
        <p14:creationId xmlns:p14="http://schemas.microsoft.com/office/powerpoint/2010/main" val="195867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Experimental system using cytomegaloviral </a:t>
            </a:r>
            <a:r>
              <a:rPr lang="en-US" i="1" dirty="0"/>
              <a:t>UL4</a:t>
            </a:r>
            <a:r>
              <a:rPr lang="en-US" dirty="0"/>
              <a:t> 5’ UTR</a:t>
            </a:r>
          </a:p>
        </p:txBody>
      </p:sp>
      <p:grpSp>
        <p:nvGrpSpPr>
          <p:cNvPr id="15" name="Group 14">
            <a:extLst>
              <a:ext uri="{FF2B5EF4-FFF2-40B4-BE49-F238E27FC236}">
                <a16:creationId xmlns:a16="http://schemas.microsoft.com/office/drawing/2014/main" id="{E6C81F99-3E46-26EC-3612-C0A54E538DB0}"/>
              </a:ext>
            </a:extLst>
          </p:cNvPr>
          <p:cNvGrpSpPr/>
          <p:nvPr/>
        </p:nvGrpSpPr>
        <p:grpSpPr>
          <a:xfrm>
            <a:off x="201401" y="1813696"/>
            <a:ext cx="8543974" cy="5351496"/>
            <a:chOff x="1575386" y="1506505"/>
            <a:chExt cx="8543974" cy="5351496"/>
          </a:xfrm>
        </p:grpSpPr>
        <p:pic>
          <p:nvPicPr>
            <p:cNvPr id="7" name="Picture 6">
              <a:extLst>
                <a:ext uri="{FF2B5EF4-FFF2-40B4-BE49-F238E27FC236}">
                  <a16:creationId xmlns:a16="http://schemas.microsoft.com/office/drawing/2014/main" id="{F7436107-DE88-576A-8008-5ADF46F2407B}"/>
                </a:ext>
              </a:extLst>
            </p:cNvPr>
            <p:cNvPicPr>
              <a:picLocks noChangeAspect="1"/>
            </p:cNvPicPr>
            <p:nvPr/>
          </p:nvPicPr>
          <p:blipFill>
            <a:blip r:embed="rId3"/>
            <a:stretch>
              <a:fillRect/>
            </a:stretch>
          </p:blipFill>
          <p:spPr>
            <a:xfrm>
              <a:off x="1575386" y="1506505"/>
              <a:ext cx="8543974" cy="5351496"/>
            </a:xfrm>
            <a:prstGeom prst="rect">
              <a:avLst/>
            </a:prstGeom>
          </p:spPr>
        </p:pic>
        <p:sp>
          <p:nvSpPr>
            <p:cNvPr id="14" name="Rectangle 13">
              <a:extLst>
                <a:ext uri="{FF2B5EF4-FFF2-40B4-BE49-F238E27FC236}">
                  <a16:creationId xmlns:a16="http://schemas.microsoft.com/office/drawing/2014/main" id="{227439F1-9423-3EEE-FA83-AFF1E26E334C}"/>
                </a:ext>
              </a:extLst>
            </p:cNvPr>
            <p:cNvSpPr/>
            <p:nvPr/>
          </p:nvSpPr>
          <p:spPr>
            <a:xfrm>
              <a:off x="1676400" y="5212080"/>
              <a:ext cx="6725920" cy="16459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026" name="Picture 2" descr="Adam Geballe, MD | Fred Hutchinson Cancer Center">
            <a:extLst>
              <a:ext uri="{FF2B5EF4-FFF2-40B4-BE49-F238E27FC236}">
                <a16:creationId xmlns:a16="http://schemas.microsoft.com/office/drawing/2014/main" id="{8BD1F548-36CC-B521-F35F-48787D457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153" y="3153860"/>
            <a:ext cx="1981200" cy="29850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25BD93-08AA-9DDF-6D80-753A6AAAC532}"/>
              </a:ext>
            </a:extLst>
          </p:cNvPr>
          <p:cNvSpPr txBox="1"/>
          <p:nvPr/>
        </p:nvSpPr>
        <p:spPr>
          <a:xfrm>
            <a:off x="10506844" y="6308209"/>
            <a:ext cx="1209818" cy="369332"/>
          </a:xfrm>
          <a:prstGeom prst="rect">
            <a:avLst/>
          </a:prstGeom>
          <a:noFill/>
        </p:spPr>
        <p:txBody>
          <a:bodyPr wrap="none" rtlCol="0">
            <a:spAutoFit/>
          </a:bodyPr>
          <a:lstStyle/>
          <a:p>
            <a:r>
              <a:rPr lang="en-US" dirty="0"/>
              <a:t>Dr. </a:t>
            </a:r>
            <a:r>
              <a:rPr lang="en-US" dirty="0" err="1"/>
              <a:t>Geballe</a:t>
            </a:r>
            <a:endParaRPr lang="en-US" dirty="0"/>
          </a:p>
        </p:txBody>
      </p:sp>
    </p:spTree>
    <p:extLst>
      <p:ext uri="{BB962C8B-B14F-4D97-AF65-F5344CB8AC3E}">
        <p14:creationId xmlns:p14="http://schemas.microsoft.com/office/powerpoint/2010/main" val="2889663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5257800" cy="1325563"/>
          </a:xfrm>
        </p:spPr>
        <p:txBody>
          <a:bodyPr>
            <a:normAutofit/>
          </a:bodyPr>
          <a:lstStyle/>
          <a:p>
            <a:r>
              <a:rPr lang="en-US" dirty="0"/>
              <a:t>Computational system</a:t>
            </a:r>
          </a:p>
        </p:txBody>
      </p:sp>
      <p:pic>
        <p:nvPicPr>
          <p:cNvPr id="8" name="Picture 7">
            <a:extLst>
              <a:ext uri="{FF2B5EF4-FFF2-40B4-BE49-F238E27FC236}">
                <a16:creationId xmlns:a16="http://schemas.microsoft.com/office/drawing/2014/main" id="{C882C795-0910-26B7-38A8-25741F6E530E}"/>
              </a:ext>
            </a:extLst>
          </p:cNvPr>
          <p:cNvPicPr>
            <a:picLocks noChangeAspect="1"/>
          </p:cNvPicPr>
          <p:nvPr/>
        </p:nvPicPr>
        <p:blipFill>
          <a:blip r:embed="rId3"/>
          <a:stretch>
            <a:fillRect/>
          </a:stretch>
        </p:blipFill>
        <p:spPr>
          <a:xfrm>
            <a:off x="6299201" y="0"/>
            <a:ext cx="5892800" cy="6844482"/>
          </a:xfrm>
          <a:prstGeom prst="rect">
            <a:avLst/>
          </a:prstGeom>
        </p:spPr>
      </p:pic>
      <p:pic>
        <p:nvPicPr>
          <p:cNvPr id="4" name="Picture 3">
            <a:extLst>
              <a:ext uri="{FF2B5EF4-FFF2-40B4-BE49-F238E27FC236}">
                <a16:creationId xmlns:a16="http://schemas.microsoft.com/office/drawing/2014/main" id="{56F3CE6E-A9FF-07BB-3E82-D2214732C514}"/>
              </a:ext>
            </a:extLst>
          </p:cNvPr>
          <p:cNvPicPr>
            <a:picLocks noChangeAspect="1"/>
          </p:cNvPicPr>
          <p:nvPr/>
        </p:nvPicPr>
        <p:blipFill>
          <a:blip r:embed="rId4"/>
          <a:stretch>
            <a:fillRect/>
          </a:stretch>
        </p:blipFill>
        <p:spPr>
          <a:xfrm>
            <a:off x="0" y="2498014"/>
            <a:ext cx="6299201" cy="991400"/>
          </a:xfrm>
          <a:prstGeom prst="rect">
            <a:avLst/>
          </a:prstGeom>
        </p:spPr>
      </p:pic>
      <p:pic>
        <p:nvPicPr>
          <p:cNvPr id="5" name="Picture 4">
            <a:extLst>
              <a:ext uri="{FF2B5EF4-FFF2-40B4-BE49-F238E27FC236}">
                <a16:creationId xmlns:a16="http://schemas.microsoft.com/office/drawing/2014/main" id="{16E47883-53B0-FF09-C3CD-753AA5FE9A76}"/>
              </a:ext>
            </a:extLst>
          </p:cNvPr>
          <p:cNvPicPr>
            <a:picLocks noChangeAspect="1"/>
          </p:cNvPicPr>
          <p:nvPr/>
        </p:nvPicPr>
        <p:blipFill>
          <a:blip r:embed="rId5"/>
          <a:stretch>
            <a:fillRect/>
          </a:stretch>
        </p:blipFill>
        <p:spPr>
          <a:xfrm>
            <a:off x="0" y="4042121"/>
            <a:ext cx="6299201" cy="1359465"/>
          </a:xfrm>
          <a:prstGeom prst="rect">
            <a:avLst/>
          </a:prstGeom>
        </p:spPr>
      </p:pic>
    </p:spTree>
    <p:extLst>
      <p:ext uri="{BB962C8B-B14F-4D97-AF65-F5344CB8AC3E}">
        <p14:creationId xmlns:p14="http://schemas.microsoft.com/office/powerpoint/2010/main" val="264344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a:bodyPr>
          <a:lstStyle/>
          <a:p>
            <a:r>
              <a:rPr lang="en-US" dirty="0"/>
              <a:t>Predictions from computational modeling</a:t>
            </a:r>
          </a:p>
        </p:txBody>
      </p:sp>
      <p:pic>
        <p:nvPicPr>
          <p:cNvPr id="9" name="Picture 8">
            <a:extLst>
              <a:ext uri="{FF2B5EF4-FFF2-40B4-BE49-F238E27FC236}">
                <a16:creationId xmlns:a16="http://schemas.microsoft.com/office/drawing/2014/main" id="{5D42261C-ABCF-25FA-27D1-A7BABC8090FA}"/>
              </a:ext>
            </a:extLst>
          </p:cNvPr>
          <p:cNvPicPr>
            <a:picLocks noChangeAspect="1"/>
          </p:cNvPicPr>
          <p:nvPr/>
        </p:nvPicPr>
        <p:blipFill>
          <a:blip r:embed="rId3"/>
          <a:stretch>
            <a:fillRect/>
          </a:stretch>
        </p:blipFill>
        <p:spPr>
          <a:xfrm>
            <a:off x="1463040" y="1351667"/>
            <a:ext cx="8575040" cy="5431135"/>
          </a:xfrm>
          <a:prstGeom prst="rect">
            <a:avLst/>
          </a:prstGeom>
        </p:spPr>
      </p:pic>
    </p:spTree>
    <p:extLst>
      <p:ext uri="{BB962C8B-B14F-4D97-AF65-F5344CB8AC3E}">
        <p14:creationId xmlns:p14="http://schemas.microsoft.com/office/powerpoint/2010/main" val="615765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48375</TotalTime>
  <Words>3090</Words>
  <Application>Microsoft Macintosh PowerPoint</Application>
  <PresentationFormat>Widescreen</PresentationFormat>
  <Paragraphs>346</Paragraphs>
  <Slides>32</Slides>
  <Notes>32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9" baseType="lpstr">
      <vt:lpstr>-apple-system</vt:lpstr>
      <vt:lpstr>Arial</vt:lpstr>
      <vt:lpstr>Calibri</vt:lpstr>
      <vt:lpstr>Calibri Light</vt:lpstr>
      <vt:lpstr>Cambria</vt:lpstr>
      <vt:lpstr>Courier New</vt:lpstr>
      <vt:lpstr>ElsevierGulliver</vt:lpstr>
      <vt:lpstr>Google Sans</vt:lpstr>
      <vt:lpstr>Lato</vt:lpstr>
      <vt:lpstr>Menlo</vt:lpstr>
      <vt:lpstr>Merriweather</vt:lpstr>
      <vt:lpstr>Slack-Lato</vt:lpstr>
      <vt:lpstr>Times New Roman</vt:lpstr>
      <vt:lpstr>ui-monospace</vt:lpstr>
      <vt:lpstr>Wingdings</vt:lpstr>
      <vt:lpstr>Office Theme</vt:lpstr>
      <vt:lpstr>Prism 10</vt:lpstr>
      <vt:lpstr>My path to BRI!</vt:lpstr>
      <vt:lpstr>Childhood interest in STEM</vt:lpstr>
      <vt:lpstr>Illinois mathematics &amp; science academy (high school)</vt:lpstr>
      <vt:lpstr>Vanderbilt (undergrad)</vt:lpstr>
      <vt:lpstr>UW for post-bac in Ruohola-Baker lab</vt:lpstr>
      <vt:lpstr>UW for grad school (biological physics, structure &amp; design program) in Subramaniam lab: studying translation in 5’ untranslated regions</vt:lpstr>
      <vt:lpstr>Experimental system using cytomegaloviral UL4 5’ UTR</vt:lpstr>
      <vt:lpstr>Computational system</vt:lpstr>
      <vt:lpstr>Predictions from computational modeling</vt:lpstr>
      <vt:lpstr>Experimentally observe buffering (left) that is independent of dstall (right, consistent with the with the collision-mediated 40S dissociation model)</vt:lpstr>
      <vt:lpstr>dstall also doesn’t matter much for uORF repressiveness, more consistent with the collision-mediated 40S dissociation model</vt:lpstr>
      <vt:lpstr>Bioinformastics postdoc at BRI in Linsley lab</vt:lpstr>
      <vt:lpstr>T cell exhaustion results from chronic antigen stimulation, inability to fully clear antigen</vt:lpstr>
      <vt:lpstr>Levels of exhausted T cells (Tex) are a biomarker in T1D</vt:lpstr>
      <vt:lpstr>Central questions</vt:lpstr>
      <vt:lpstr>Different differentiation models have therapeutic implications for effects of blocking CD127+ lineage</vt:lpstr>
      <vt:lpstr>ATACseq from subpopulations of non-naïve CD8s from responders &amp; non-responders to teplizumab</vt:lpstr>
      <vt:lpstr>ATACseq methods</vt:lpstr>
      <vt:lpstr>Epigenetic profiles between responders and non-responders to teplizumab are similar</vt:lpstr>
      <vt:lpstr>Genomic intervals near cytotoxicity and exhaustion genes more accessible in DP PD-1+ vs. DN</vt:lpstr>
      <vt:lpstr>ATACseq yields both nuclear and mitochondrial DNA</vt:lpstr>
      <vt:lpstr>As expected, do observe more MT SNVs within hypervariable regions</vt:lpstr>
      <vt:lpstr>As expected, most MT variants are private within a donor</vt:lpstr>
      <vt:lpstr>DP CD57+ has most MT seq variants, non-exhausted CD127+ has fewest</vt:lpstr>
      <vt:lpstr>Inferences gained for CD8 differentiation pathway</vt:lpstr>
      <vt:lpstr>Project 2: why do some people on immune checkpoint blockade develop immune-related adverse events (irAEs)?</vt:lpstr>
      <vt:lpstr>Immune checkpoint blockade (ICB) has revolutionized cancer treatment</vt:lpstr>
      <vt:lpstr>ICB can lead to the development of immune-related adverse events (irAEs)</vt:lpstr>
      <vt:lpstr>Goals</vt:lpstr>
      <vt:lpstr>scRNA, T cell receptor sequencing methods</vt:lpstr>
      <vt:lpstr>Importing data from 2 public PBMC (peripheral blood mononuclear cell) RNA + TCR datasets with patient irAE tracking info</vt:lpstr>
      <vt:lpstr>Proliferating CD4 T cell TRB chains from colon tissue colitis dataset are slightly more germline-like in irAE colitis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7695</cp:revision>
  <dcterms:created xsi:type="dcterms:W3CDTF">2023-09-15T17:40:02Z</dcterms:created>
  <dcterms:modified xsi:type="dcterms:W3CDTF">2024-07-19T21:47:31Z</dcterms:modified>
</cp:coreProperties>
</file>